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  <p:sldMasterId id="2147483768" r:id="rId2"/>
  </p:sldMasterIdLst>
  <p:notesMasterIdLst>
    <p:notesMasterId r:id="rId36"/>
  </p:notesMasterIdLst>
  <p:sldIdLst>
    <p:sldId id="266" r:id="rId3"/>
    <p:sldId id="4326" r:id="rId4"/>
    <p:sldId id="4517" r:id="rId5"/>
    <p:sldId id="7058" r:id="rId6"/>
    <p:sldId id="4518" r:id="rId7"/>
    <p:sldId id="4520" r:id="rId8"/>
    <p:sldId id="4519" r:id="rId9"/>
    <p:sldId id="4522" r:id="rId10"/>
    <p:sldId id="4523" r:id="rId11"/>
    <p:sldId id="4524" r:id="rId12"/>
    <p:sldId id="7064" r:id="rId13"/>
    <p:sldId id="4569" r:id="rId14"/>
    <p:sldId id="4328" r:id="rId15"/>
    <p:sldId id="4565" r:id="rId16"/>
    <p:sldId id="4566" r:id="rId17"/>
    <p:sldId id="4567" r:id="rId18"/>
    <p:sldId id="4570" r:id="rId19"/>
    <p:sldId id="4578" r:id="rId20"/>
    <p:sldId id="4568" r:id="rId21"/>
    <p:sldId id="7063" r:id="rId22"/>
    <p:sldId id="4577" r:id="rId23"/>
    <p:sldId id="4494" r:id="rId24"/>
    <p:sldId id="7065" r:id="rId25"/>
    <p:sldId id="7066" r:id="rId26"/>
    <p:sldId id="7067" r:id="rId27"/>
    <p:sldId id="7068" r:id="rId28"/>
    <p:sldId id="7070" r:id="rId29"/>
    <p:sldId id="7071" r:id="rId30"/>
    <p:sldId id="7074" r:id="rId31"/>
    <p:sldId id="7072" r:id="rId32"/>
    <p:sldId id="7073" r:id="rId33"/>
    <p:sldId id="7069" r:id="rId34"/>
    <p:sldId id="261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Minion" panose="020B0604020202020204" charset="0"/>
      <p:regular r:id="rId38"/>
      <p:bold r:id="rId39"/>
      <p:italic r:id="rId40"/>
      <p:boldItalic r:id="rId41"/>
    </p:embeddedFont>
    <p:embeddedFont>
      <p:font typeface="Myriad Pro" panose="020B0503030403020204" charset="0"/>
      <p:regular r:id="rId42"/>
      <p:bold r:id="rId43"/>
      <p:italic r:id="rId44"/>
      <p:boldItalic r:id="rId45"/>
    </p:embeddedFont>
    <p:embeddedFont>
      <p:font typeface="Myriad Pro Black" panose="020B0803030403020204" charset="0"/>
      <p:bold r:id="rId46"/>
      <p:boldItalic r:id="rId47"/>
    </p:embeddedFont>
    <p:embeddedFont>
      <p:font typeface="Tahoma" panose="020B0604030504040204" pitchFamily="34" charset="0"/>
      <p:regular r:id="rId48"/>
      <p:bold r:id="rId49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365F91"/>
    <a:srgbClr val="5F9127"/>
    <a:srgbClr val="D2A000"/>
    <a:srgbClr val="F4B183"/>
    <a:srgbClr val="2F5066"/>
    <a:srgbClr val="A49375"/>
    <a:srgbClr val="132A47"/>
    <a:srgbClr val="0427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291" autoAdjust="0"/>
  </p:normalViewPr>
  <p:slideViewPr>
    <p:cSldViewPr>
      <p:cViewPr varScale="1">
        <p:scale>
          <a:sx n="72" d="100"/>
          <a:sy n="72" d="100"/>
        </p:scale>
        <p:origin x="77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era_spillway.xlsx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hyperlink" Target="hera_tunnel_fv.xlsx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era_spillway.xlsx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era_spillway_iosb.xlsx" TargetMode="External"/><Relationship Id="rId2" Type="http://schemas.openxmlformats.org/officeDocument/2006/relationships/hyperlink" Target="hera_tunnel_fv.xlsx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era_budget.xlsx" TargetMode="External"/><Relationship Id="rId4" Type="http://schemas.openxmlformats.org/officeDocument/2006/relationships/hyperlink" Target="hera_quant_dam.xls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era_templates.xlsx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era_tunnel_rf.xlsx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 de Engenharia para Usinas Reversíveis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i="1" dirty="0"/>
              <a:t>Workflow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Desenvolvimento de etapas prévias de filtragem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Criação de fluxo de procedimentos específicos, mais complexo, para: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Incorporar soluções para ciclo aberto, semiaberto e fechado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Considerar reservatórios existentes e reservatórios fora da rede drenagem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Incluir passagens consecutivas em planilhas para o dimensionamento de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estruturas dos dois reservatórios (superior e inferior), salvando os respectivos resultados 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barragens (</a:t>
            </a:r>
            <a:r>
              <a:rPr lang="pt-BR" sz="2000" i="1" dirty="0"/>
              <a:t>hera_dams.xls</a:t>
            </a:r>
            <a:r>
              <a:rPr lang="pt-BR" sz="2000" dirty="0"/>
              <a:t>) para cada reservatório 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quantitativos das estruturas do barramento de cada reservatório (</a:t>
            </a:r>
            <a:r>
              <a:rPr lang="pt-BR" sz="2000" i="1" dirty="0"/>
              <a:t>hera_quant_dam.xls</a:t>
            </a:r>
            <a:r>
              <a:rPr lang="pt-BR" sz="2000" dirty="0"/>
              <a:t>), agora separados dos componentes do circuito hidráulico (</a:t>
            </a:r>
            <a:r>
              <a:rPr lang="pt-BR" sz="2000" i="1" dirty="0"/>
              <a:t>hera_quant_hsy.xls)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Obter os somatórios dos volumes dos diques de fechamento de cada reservatório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346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Introdução ao Módulo de Engenharia do HERA</a:t>
            </a:r>
          </a:p>
          <a:p>
            <a:pPr marL="63500" indent="0">
              <a:buNone/>
            </a:pPr>
            <a:r>
              <a:rPr lang="pt-BR" dirty="0"/>
              <a:t>Soluções para Usinas Reversíveis no HERA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Temas para Consultoria da COBA</a:t>
            </a:r>
          </a:p>
        </p:txBody>
      </p:sp>
    </p:spTree>
    <p:extLst>
      <p:ext uri="{BB962C8B-B14F-4D97-AF65-F5344CB8AC3E}">
        <p14:creationId xmlns:p14="http://schemas.microsoft.com/office/powerpoint/2010/main" val="218789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Arranjos Topológicos de Usinas Reversíveis no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12</a:t>
            </a:fld>
            <a:endParaRPr lang="pt-BR" noProof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99EED27-5107-9B42-8F47-3FB999AC12A3}"/>
              </a:ext>
            </a:extLst>
          </p:cNvPr>
          <p:cNvGrpSpPr/>
          <p:nvPr/>
        </p:nvGrpSpPr>
        <p:grpSpPr>
          <a:xfrm>
            <a:off x="3128302" y="1473162"/>
            <a:ext cx="3814517" cy="3228223"/>
            <a:chOff x="3128302" y="1473162"/>
            <a:chExt cx="3814517" cy="3228223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5A45391-57B5-4172-9FB1-358BD45A27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75" t="9316" r="2500" b="21543"/>
            <a:stretch/>
          </p:blipFill>
          <p:spPr>
            <a:xfrm>
              <a:off x="3128302" y="1977033"/>
              <a:ext cx="3814517" cy="2724352"/>
            </a:xfrm>
            <a:prstGeom prst="rect">
              <a:avLst/>
            </a:prstGeom>
          </p:spPr>
        </p:pic>
        <p:sp>
          <p:nvSpPr>
            <p:cNvPr id="24" name="Rectangle: Rounded Corners 5">
              <a:extLst>
                <a:ext uri="{FF2B5EF4-FFF2-40B4-BE49-F238E27FC236}">
                  <a16:creationId xmlns:a16="http://schemas.microsoft.com/office/drawing/2014/main" id="{B947BF73-122C-422B-8D7F-ABF15E37505C}"/>
                </a:ext>
              </a:extLst>
            </p:cNvPr>
            <p:cNvSpPr/>
            <p:nvPr/>
          </p:nvSpPr>
          <p:spPr>
            <a:xfrm>
              <a:off x="4952256" y="1473162"/>
              <a:ext cx="1990563" cy="3568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Ciclo Semiaberto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B4D2447-D262-3EC9-133A-0A248F0217B9}"/>
                </a:ext>
              </a:extLst>
            </p:cNvPr>
            <p:cNvSpPr txBox="1"/>
            <p:nvPr/>
          </p:nvSpPr>
          <p:spPr>
            <a:xfrm>
              <a:off x="4267200" y="3623582"/>
              <a:ext cx="23622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Existente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BD2752C-1529-F06D-AAFE-9796FD27DA56}"/>
                </a:ext>
              </a:extLst>
            </p:cNvPr>
            <p:cNvSpPr txBox="1"/>
            <p:nvPr/>
          </p:nvSpPr>
          <p:spPr>
            <a:xfrm>
              <a:off x="3771124" y="2116970"/>
              <a:ext cx="23622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Superior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29ED89E-CFE2-6E3E-2DFA-12D824722146}"/>
              </a:ext>
            </a:extLst>
          </p:cNvPr>
          <p:cNvGrpSpPr/>
          <p:nvPr/>
        </p:nvGrpSpPr>
        <p:grpSpPr>
          <a:xfrm>
            <a:off x="7100889" y="1463206"/>
            <a:ext cx="4739030" cy="4012380"/>
            <a:chOff x="7100889" y="1463206"/>
            <a:chExt cx="4739030" cy="4012380"/>
          </a:xfrm>
        </p:grpSpPr>
        <p:sp>
          <p:nvSpPr>
            <p:cNvPr id="26" name="Rectangle: Rounded Corners 5">
              <a:extLst>
                <a:ext uri="{FF2B5EF4-FFF2-40B4-BE49-F238E27FC236}">
                  <a16:creationId xmlns:a16="http://schemas.microsoft.com/office/drawing/2014/main" id="{47D55653-B5B0-4266-8213-47730FF3D8BB}"/>
                </a:ext>
              </a:extLst>
            </p:cNvPr>
            <p:cNvSpPr/>
            <p:nvPr/>
          </p:nvSpPr>
          <p:spPr>
            <a:xfrm>
              <a:off x="10083988" y="1463206"/>
              <a:ext cx="1755931" cy="3568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Ciclo Aberto</a:t>
              </a: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0908486-2712-4368-8D1B-ED82FF2D0C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125" t="20000" r="23124" b="10000"/>
            <a:stretch/>
          </p:blipFill>
          <p:spPr>
            <a:xfrm>
              <a:off x="7100889" y="2003970"/>
              <a:ext cx="4739030" cy="3471616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2C3979CD-C555-F137-8837-956D71223CF6}"/>
                </a:ext>
              </a:extLst>
            </p:cNvPr>
            <p:cNvSpPr txBox="1"/>
            <p:nvPr/>
          </p:nvSpPr>
          <p:spPr>
            <a:xfrm>
              <a:off x="7345981" y="2662699"/>
              <a:ext cx="1447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Existente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DC3E9EB-3D32-B4E6-85AF-184764497689}"/>
                </a:ext>
              </a:extLst>
            </p:cNvPr>
            <p:cNvSpPr txBox="1"/>
            <p:nvPr/>
          </p:nvSpPr>
          <p:spPr>
            <a:xfrm>
              <a:off x="10237895" y="4728322"/>
              <a:ext cx="1430727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Superior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40B6CCB-CA0F-9C8C-127D-53C6B3FB28CD}"/>
              </a:ext>
            </a:extLst>
          </p:cNvPr>
          <p:cNvGrpSpPr/>
          <p:nvPr/>
        </p:nvGrpSpPr>
        <p:grpSpPr>
          <a:xfrm>
            <a:off x="404327" y="1473162"/>
            <a:ext cx="2577515" cy="4404194"/>
            <a:chOff x="400493" y="1463206"/>
            <a:chExt cx="2577515" cy="4404194"/>
          </a:xfrm>
        </p:grpSpPr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573BAB32-8CA3-4890-AECD-84597D240852}"/>
                </a:ext>
              </a:extLst>
            </p:cNvPr>
            <p:cNvSpPr/>
            <p:nvPr/>
          </p:nvSpPr>
          <p:spPr>
            <a:xfrm>
              <a:off x="1194301" y="1463206"/>
              <a:ext cx="1755930" cy="36232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Ciclo Fechado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1AD698F-FDBC-4726-AA2B-97500D2F18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250" t="15248" r="30000" b="14591"/>
            <a:stretch/>
          </p:blipFill>
          <p:spPr>
            <a:xfrm>
              <a:off x="400493" y="1977033"/>
              <a:ext cx="2572850" cy="2325372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4184276-8F3C-EDF4-2DF2-83D5A3177466}"/>
                </a:ext>
              </a:extLst>
            </p:cNvPr>
            <p:cNvSpPr txBox="1"/>
            <p:nvPr/>
          </p:nvSpPr>
          <p:spPr>
            <a:xfrm>
              <a:off x="587966" y="2006995"/>
              <a:ext cx="23622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Superior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14CE426-3AEE-BA3B-5698-9FB296250912}"/>
                </a:ext>
              </a:extLst>
            </p:cNvPr>
            <p:cNvSpPr txBox="1"/>
            <p:nvPr/>
          </p:nvSpPr>
          <p:spPr>
            <a:xfrm>
              <a:off x="413795" y="3911834"/>
              <a:ext cx="23622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Inferior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9FF3C749-A114-07B5-9C43-90CE746BA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71" t="38061" r="45575" b="40340"/>
            <a:stretch/>
          </p:blipFill>
          <p:spPr>
            <a:xfrm>
              <a:off x="1258492" y="4398863"/>
              <a:ext cx="1719516" cy="1468537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954D5D97-5AC1-A32A-62C9-167C401A17E3}"/>
                </a:ext>
              </a:extLst>
            </p:cNvPr>
            <p:cNvSpPr txBox="1"/>
            <p:nvPr/>
          </p:nvSpPr>
          <p:spPr>
            <a:xfrm>
              <a:off x="1840315" y="5282625"/>
              <a:ext cx="111168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0" dirty="0">
                  <a:solidFill>
                    <a:schemeClr val="bg1"/>
                  </a:solidFill>
                  <a:latin typeface="+mn-lt"/>
                </a:rPr>
                <a:t>Circuito de Geração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 do Módulo de Usinas Reversíveis no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13</a:t>
            </a:fld>
            <a:endParaRPr lang="pt-BR" noProof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C77605F-047E-BD59-5B67-5B39EEFE4726}"/>
              </a:ext>
            </a:extLst>
          </p:cNvPr>
          <p:cNvGrpSpPr/>
          <p:nvPr/>
        </p:nvGrpSpPr>
        <p:grpSpPr>
          <a:xfrm>
            <a:off x="519350" y="1066800"/>
            <a:ext cx="11215450" cy="5109641"/>
            <a:chOff x="519350" y="1066800"/>
            <a:chExt cx="11215450" cy="5109641"/>
          </a:xfrm>
        </p:grpSpPr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573BAB32-8CA3-4890-AECD-84597D240852}"/>
                </a:ext>
              </a:extLst>
            </p:cNvPr>
            <p:cNvSpPr/>
            <p:nvPr/>
          </p:nvSpPr>
          <p:spPr>
            <a:xfrm>
              <a:off x="540398" y="1069750"/>
              <a:ext cx="3124200" cy="55880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Aplicação de Filtros</a:t>
              </a:r>
            </a:p>
          </p:txBody>
        </p:sp>
        <p:sp>
          <p:nvSpPr>
            <p:cNvPr id="8" name="Rectangle: Rounded Corners 6">
              <a:extLst>
                <a:ext uri="{FF2B5EF4-FFF2-40B4-BE49-F238E27FC236}">
                  <a16:creationId xmlns:a16="http://schemas.microsoft.com/office/drawing/2014/main" id="{19779B6C-4C3C-40A6-87F5-E285B7CF5C78}"/>
                </a:ext>
              </a:extLst>
            </p:cNvPr>
            <p:cNvSpPr/>
            <p:nvPr/>
          </p:nvSpPr>
          <p:spPr>
            <a:xfrm>
              <a:off x="4196707" y="1069750"/>
              <a:ext cx="4253648" cy="55880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Busca Intensiva (“Screening”)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" name="Arrow: Right 9">
              <a:extLst>
                <a:ext uri="{FF2B5EF4-FFF2-40B4-BE49-F238E27FC236}">
                  <a16:creationId xmlns:a16="http://schemas.microsoft.com/office/drawing/2014/main" id="{98925E32-F787-4BEB-BD96-2F8391EEF567}"/>
                </a:ext>
              </a:extLst>
            </p:cNvPr>
            <p:cNvSpPr/>
            <p:nvPr/>
          </p:nvSpPr>
          <p:spPr>
            <a:xfrm>
              <a:off x="3796752" y="1133747"/>
              <a:ext cx="299151" cy="4444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: Rounded Corners 6">
              <a:extLst>
                <a:ext uri="{FF2B5EF4-FFF2-40B4-BE49-F238E27FC236}">
                  <a16:creationId xmlns:a16="http://schemas.microsoft.com/office/drawing/2014/main" id="{E46FEC5C-65D3-457E-AE9D-7797782C3535}"/>
                </a:ext>
              </a:extLst>
            </p:cNvPr>
            <p:cNvSpPr/>
            <p:nvPr/>
          </p:nvSpPr>
          <p:spPr>
            <a:xfrm>
              <a:off x="9011964" y="1066800"/>
              <a:ext cx="2707230" cy="5588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Projetos de Engenharia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Right 9">
              <a:extLst>
                <a:ext uri="{FF2B5EF4-FFF2-40B4-BE49-F238E27FC236}">
                  <a16:creationId xmlns:a16="http://schemas.microsoft.com/office/drawing/2014/main" id="{94509CC6-F82D-441E-B7AF-675AA5374412}"/>
                </a:ext>
              </a:extLst>
            </p:cNvPr>
            <p:cNvSpPr/>
            <p:nvPr/>
          </p:nvSpPr>
          <p:spPr>
            <a:xfrm>
              <a:off x="8581584" y="1126912"/>
              <a:ext cx="299151" cy="4444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F7E7B28F-85B2-47DB-A680-2229F829D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225" t="11292" r="2499" b="12250"/>
            <a:stretch/>
          </p:blipFill>
          <p:spPr>
            <a:xfrm>
              <a:off x="538843" y="1737409"/>
              <a:ext cx="3124200" cy="385695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6484D30C-055F-45AB-BEAB-055947DCC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28" t="15082" r="31170" b="26210"/>
            <a:stretch/>
          </p:blipFill>
          <p:spPr>
            <a:xfrm>
              <a:off x="6324600" y="1737409"/>
              <a:ext cx="2125755" cy="385695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34525E6-8581-409A-A4E5-6BB47FB80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902" t="28638" r="29089" b="13250"/>
            <a:stretch/>
          </p:blipFill>
          <p:spPr>
            <a:xfrm>
              <a:off x="4199897" y="1737409"/>
              <a:ext cx="2124703" cy="3856953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BC7AE48-21C8-F822-9AFD-E8659339A254}"/>
                </a:ext>
              </a:extLst>
            </p:cNvPr>
            <p:cNvSpPr txBox="1"/>
            <p:nvPr/>
          </p:nvSpPr>
          <p:spPr>
            <a:xfrm>
              <a:off x="4271648" y="1806312"/>
              <a:ext cx="198120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Locais Alternativos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FD53426-1B28-6F0F-9157-28E523AF6BC7}"/>
                </a:ext>
              </a:extLst>
            </p:cNvPr>
            <p:cNvSpPr txBox="1"/>
            <p:nvPr/>
          </p:nvSpPr>
          <p:spPr>
            <a:xfrm>
              <a:off x="6407237" y="1806312"/>
              <a:ext cx="198120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Melhores Projetos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FC91C72B-9ADF-1716-EE29-42D02AD0E11C}"/>
                </a:ext>
              </a:extLst>
            </p:cNvPr>
            <p:cNvSpPr/>
            <p:nvPr/>
          </p:nvSpPr>
          <p:spPr bwMode="auto">
            <a:xfrm>
              <a:off x="1752600" y="2859977"/>
              <a:ext cx="228600" cy="457200"/>
            </a:xfrm>
            <a:prstGeom prst="rect">
              <a:avLst/>
            </a:prstGeom>
            <a:noFill/>
            <a:ln w="28575" cap="flat" cmpd="sng" algn="ctr">
              <a:solidFill>
                <a:srgbClr val="081B2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21E3586F-F30A-072F-485A-F3286E16515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81200" y="1757735"/>
              <a:ext cx="2218660" cy="1102242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2900D425-6F7F-AF14-A514-BD8633A793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81200" y="3317177"/>
              <a:ext cx="2215507" cy="2277185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2C0A15D1-9266-F652-6CE9-4F5CCA6B2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125" t="10536" r="20000" b="9044"/>
            <a:stretch/>
          </p:blipFill>
          <p:spPr>
            <a:xfrm>
              <a:off x="9017060" y="1737409"/>
              <a:ext cx="2717740" cy="3856953"/>
            </a:xfrm>
            <a:prstGeom prst="rect">
              <a:avLst/>
            </a:prstGeom>
          </p:spPr>
        </p:pic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ABD01CAC-B693-06C9-F458-2657ED66A035}"/>
                </a:ext>
              </a:extLst>
            </p:cNvPr>
            <p:cNvSpPr/>
            <p:nvPr/>
          </p:nvSpPr>
          <p:spPr bwMode="auto">
            <a:xfrm>
              <a:off x="7244824" y="2783777"/>
              <a:ext cx="984776" cy="1295400"/>
            </a:xfrm>
            <a:prstGeom prst="rect">
              <a:avLst/>
            </a:prstGeom>
            <a:noFill/>
            <a:ln w="25400" cap="flat" cmpd="sng" algn="ctr">
              <a:solidFill>
                <a:srgbClr val="081B2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264354C9-A694-A21C-504B-D31DB306B60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29600" y="4061456"/>
              <a:ext cx="782364" cy="1532906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9FD5D86E-1325-3205-3E1E-DFBE81520F2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207702" y="1757735"/>
              <a:ext cx="804262" cy="1055171"/>
            </a:xfrm>
            <a:prstGeom prst="lin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41" name="Rectangle: Rounded Corners 6">
              <a:extLst>
                <a:ext uri="{FF2B5EF4-FFF2-40B4-BE49-F238E27FC236}">
                  <a16:creationId xmlns:a16="http://schemas.microsoft.com/office/drawing/2014/main" id="{B4F7E0A6-BFDE-FF12-72AE-31CEA331112B}"/>
                </a:ext>
              </a:extLst>
            </p:cNvPr>
            <p:cNvSpPr/>
            <p:nvPr/>
          </p:nvSpPr>
          <p:spPr>
            <a:xfrm>
              <a:off x="4196707" y="5617638"/>
              <a:ext cx="4253648" cy="55880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Orçamentos Preliminares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: Rounded Corners 6">
              <a:extLst>
                <a:ext uri="{FF2B5EF4-FFF2-40B4-BE49-F238E27FC236}">
                  <a16:creationId xmlns:a16="http://schemas.microsoft.com/office/drawing/2014/main" id="{C5BE6FA1-4659-27EB-8FDA-B5B7B3067EDF}"/>
                </a:ext>
              </a:extLst>
            </p:cNvPr>
            <p:cNvSpPr/>
            <p:nvPr/>
          </p:nvSpPr>
          <p:spPr>
            <a:xfrm>
              <a:off x="9011964" y="5614688"/>
              <a:ext cx="2707230" cy="5588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Orçamento Final (OPE)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43" name="Arrow: Right 9">
              <a:extLst>
                <a:ext uri="{FF2B5EF4-FFF2-40B4-BE49-F238E27FC236}">
                  <a16:creationId xmlns:a16="http://schemas.microsoft.com/office/drawing/2014/main" id="{A2E7DF51-D9A1-623C-E212-0EDD3C0F8507}"/>
                </a:ext>
              </a:extLst>
            </p:cNvPr>
            <p:cNvSpPr/>
            <p:nvPr/>
          </p:nvSpPr>
          <p:spPr>
            <a:xfrm>
              <a:off x="8581584" y="5674800"/>
              <a:ext cx="299151" cy="4444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248D98C-F6C9-94D4-A8B7-9442CAD7817E}"/>
                </a:ext>
              </a:extLst>
            </p:cNvPr>
            <p:cNvSpPr txBox="1"/>
            <p:nvPr/>
          </p:nvSpPr>
          <p:spPr>
            <a:xfrm>
              <a:off x="519350" y="5627019"/>
              <a:ext cx="3143693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b="0" dirty="0">
                  <a:solidFill>
                    <a:schemeClr val="tx1"/>
                  </a:solidFill>
                  <a:latin typeface="+mn-lt"/>
                </a:rPr>
                <a:t>Estudo de caso: </a:t>
              </a:r>
            </a:p>
            <a:p>
              <a:pPr algn="l"/>
              <a:r>
                <a:rPr lang="pt-BR" b="0" dirty="0">
                  <a:solidFill>
                    <a:schemeClr val="tx1"/>
                  </a:solidFill>
                  <a:latin typeface="+mn-lt"/>
                </a:rPr>
                <a:t>Ciclo semiaberto na UHE Sobradinho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32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de Filtros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14</a:t>
            </a:fld>
            <a:endParaRPr lang="pt-BR" noProof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25B8725-5F11-4C3A-81F8-52B72363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9" t="11292" r="2500" b="10884"/>
          <a:stretch/>
        </p:blipFill>
        <p:spPr>
          <a:xfrm>
            <a:off x="987490" y="914400"/>
            <a:ext cx="10217020" cy="53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locais alternativos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15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7EAE75-22A4-41EA-8DCF-99F9E12B4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15556" r="38750" b="24444"/>
          <a:stretch/>
        </p:blipFill>
        <p:spPr>
          <a:xfrm>
            <a:off x="4307070" y="1125278"/>
            <a:ext cx="2921827" cy="43827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DFB7624-5028-4567-9296-9C4D21AC0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0" t="15556" r="38750" b="62222"/>
          <a:stretch/>
        </p:blipFill>
        <p:spPr>
          <a:xfrm>
            <a:off x="1124393" y="4091762"/>
            <a:ext cx="2971800" cy="1651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A349DA-CEFB-4BD2-97E7-5402C5AE9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50" t="17778" r="4375" b="42222"/>
          <a:stretch/>
        </p:blipFill>
        <p:spPr>
          <a:xfrm>
            <a:off x="1130597" y="1143000"/>
            <a:ext cx="2971800" cy="2743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94F646-DA4E-4490-9854-490D3C5953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87" t="28637" r="26279" b="17430"/>
          <a:stretch/>
        </p:blipFill>
        <p:spPr>
          <a:xfrm>
            <a:off x="7433570" y="1143000"/>
            <a:ext cx="3715193" cy="52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2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melhores projetos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16</a:t>
            </a:fld>
            <a:endParaRPr lang="pt-BR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57213A-37C2-4EAB-BC19-810CE4B28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15556" r="38750" b="62222"/>
          <a:stretch/>
        </p:blipFill>
        <p:spPr>
          <a:xfrm>
            <a:off x="1395615" y="4433181"/>
            <a:ext cx="3006224" cy="167012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F57616D-8D43-46FD-AE52-9BCEC89C5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t="16279" r="52297" b="22946"/>
          <a:stretch/>
        </p:blipFill>
        <p:spPr>
          <a:xfrm>
            <a:off x="4581838" y="1027218"/>
            <a:ext cx="2885762" cy="438456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4CE171-32F6-4CFC-AC74-44FE7595E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54" t="16279" r="21046" b="28295"/>
          <a:stretch/>
        </p:blipFill>
        <p:spPr>
          <a:xfrm>
            <a:off x="1395615" y="1089241"/>
            <a:ext cx="3006224" cy="3124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D5B22A3-8417-4C7B-ACE6-F762D794C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62" t="23101" r="59011" b="54264"/>
          <a:stretch/>
        </p:blipFill>
        <p:spPr>
          <a:xfrm>
            <a:off x="7671614" y="1055210"/>
            <a:ext cx="2310586" cy="161409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8450E6-BA44-4482-8814-12BBE11AB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47" t="20309" r="27005" b="16357"/>
          <a:stretch/>
        </p:blipFill>
        <p:spPr>
          <a:xfrm>
            <a:off x="7671614" y="2747561"/>
            <a:ext cx="3134038" cy="3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9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orçamento preliminar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17</a:t>
            </a:fld>
            <a:endParaRPr lang="pt-BR" noProof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18450E6-BA44-4482-8814-12BBE11AB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7" t="20309" r="27005" b="16357"/>
          <a:stretch/>
        </p:blipFill>
        <p:spPr>
          <a:xfrm>
            <a:off x="381000" y="1066799"/>
            <a:ext cx="3276600" cy="3859177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016EF35D-C9A2-63CA-12F6-A589888B9F6C}"/>
              </a:ext>
            </a:extLst>
          </p:cNvPr>
          <p:cNvGrpSpPr/>
          <p:nvPr/>
        </p:nvGrpSpPr>
        <p:grpSpPr>
          <a:xfrm>
            <a:off x="297893" y="5046663"/>
            <a:ext cx="11596213" cy="972411"/>
            <a:chOff x="297893" y="5046663"/>
            <a:chExt cx="11596213" cy="972411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A914E34B-F691-4A7B-9633-AA3CFBBA3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500" t="7778" r="10000" b="84074"/>
            <a:stretch/>
          </p:blipFill>
          <p:spPr>
            <a:xfrm>
              <a:off x="297893" y="5046663"/>
              <a:ext cx="11596213" cy="685800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B72258D-60CC-4902-9977-4B3A5A6E4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00" t="12222" r="10000" b="84444"/>
            <a:stretch/>
          </p:blipFill>
          <p:spPr>
            <a:xfrm>
              <a:off x="297893" y="5738521"/>
              <a:ext cx="11596213" cy="28055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FFF07A81-3058-4DFB-A129-257461517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1514" y="1121592"/>
                <a:ext cx="7772400" cy="3831408"/>
              </a:xfrm>
            </p:spPr>
            <p:txBody>
              <a:bodyPr/>
              <a:lstStyle/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Função de custos da busca de candidatos: </a:t>
                </a:r>
              </a:p>
              <a:p>
                <a:pPr marL="0" lvl="1" indent="0">
                  <a:buSzPct val="5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𝐶𝑇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𝑆𝐴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𝑂𝐶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𝐸𝑄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𝑂𝑇</m:t>
                      </m:r>
                    </m:oMath>
                  </m:oMathPara>
                </a14:m>
                <a:endParaRPr lang="pt-B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+mn-cs"/>
                </a:endParaRPr>
              </a:p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Detalhamento da função: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pt-BR" sz="1600">
                        <a:latin typeface="Cambria Math" panose="02040503050406030204" pitchFamily="18" charset="0"/>
                      </a:rPr>
                      <m:t>ocioambi</m:t>
                    </m:r>
                    <m:r>
                      <m:rPr>
                        <m:sty m:val="p"/>
                      </m:rPr>
                      <a:rPr lang="pt-BR" sz="1600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m:rPr>
                        <m:sty m:val="p"/>
                      </m:rPr>
                      <a:rPr lang="pt-BR" sz="1600">
                        <a:latin typeface="Cambria Math" panose="02040503050406030204" pitchFamily="18" charset="0"/>
                      </a:rPr>
                      <m:t>tal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sz="1600" dirty="0"/>
                  <a:t> </a:t>
                </a:r>
                <a14:m>
                  <m:oMath xmlns:m="http://schemas.openxmlformats.org/officeDocument/2006/math">
                    <m:r>
                      <a:rPr lang="pt-BR" sz="160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=(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600" b="0" i="0" smtClean="0">
                                        <a:latin typeface="Cambria Math" panose="02040503050406030204" pitchFamily="18" charset="0"/>
                                      </a:rPr>
                                      <m:t>sa</m:t>
                                    </m:r>
                                  </m:e>
                                  <m:sub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600">
                                    <a:latin typeface="Cambria Math" panose="02040503050406030204" pitchFamily="18" charset="0"/>
                                  </a:rPr>
                                  <m:t> ×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pt-BR" sz="16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pt-BR" sz="1600" dirty="0">
                    <a:latin typeface="Cambria Math" panose="02040503050406030204" pitchFamily="18" charset="0"/>
                  </a:rPr>
                  <a:t>Obras civis: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1600" dirty="0">
                    <a:latin typeface="Cambria Math" panose="02040503050406030204" pitchFamily="18" charset="0"/>
                  </a:rPr>
                  <a:t>Equipamentos: </a:t>
                </a:r>
                <a14:m>
                  <m:oMath xmlns:m="http://schemas.openxmlformats.org/officeDocument/2006/math">
                    <m:r>
                      <a:rPr lang="pt-BR" sz="16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pt-BR" sz="1600">
                        <a:latin typeface="Cambria Math" panose="02040503050406030204" pitchFamily="18" charset="0"/>
                      </a:rPr>
                      <m:t>∙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pt-BR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sz="12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pt-BR" sz="1600" dirty="0">
                    <a:latin typeface="Cambria Math" panose="02040503050406030204" pitchFamily="18" charset="0"/>
                  </a:rPr>
                  <a:t>Infraestrutura: </a:t>
                </a:r>
                <a14:m>
                  <m:oMath xmlns:m="http://schemas.openxmlformats.org/officeDocument/2006/math">
                    <m:r>
                      <a:rPr lang="pt-BR" sz="16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i="0">
                        <a:latin typeface="Cambria Math" panose="02040503050406030204" pitchFamily="18" charset="0"/>
                      </a:rPr>
                      <m:t>Outros</m:t>
                    </m:r>
                    <m:r>
                      <a:rPr lang="pt-BR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1600" i="0">
                        <a:latin typeface="Cambria Math" panose="02040503050406030204" pitchFamily="18" charset="0"/>
                      </a:rPr>
                      <m:t>custos</m:t>
                    </m:r>
                    <m:r>
                      <a:rPr lang="pt-BR" sz="1600" i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𝑂𝑇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𝑜𝑡</m:t>
                        </m:r>
                      </m:sub>
                    </m:sSub>
                    <m:r>
                      <a:rPr lang="pt-BR" sz="1600">
                        <a:latin typeface="Cambria Math" panose="02040503050406030204" pitchFamily="18" charset="0"/>
                      </a:rPr>
                      <m:t>∙(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lvl="1"/>
                <a:endParaRPr lang="en-US" sz="12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14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pt-B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FFF07A81-3058-4DFB-A129-257461517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1514" y="1121592"/>
                <a:ext cx="7772400" cy="3831408"/>
              </a:xfrm>
              <a:blipFill>
                <a:blip r:embed="rId5"/>
                <a:stretch>
                  <a:fillRect t="-4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551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DB7F-BA44-4C54-BA49-28394CDE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para restrições espaciais de reservatórios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190F-C50C-4461-B05D-1EF7A4E9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1979612"/>
          </a:xfrm>
        </p:spPr>
        <p:txBody>
          <a:bodyPr/>
          <a:lstStyle/>
          <a:p>
            <a:r>
              <a:rPr lang="pt-BR" dirty="0"/>
              <a:t>Ferramenta para definição de restrições aos limites de reservatórios</a:t>
            </a:r>
          </a:p>
          <a:p>
            <a:r>
              <a:rPr lang="pt-BR" dirty="0"/>
              <a:t>Definição de polígonos cujas áreas não podem ser alagadas</a:t>
            </a:r>
          </a:p>
          <a:p>
            <a:r>
              <a:rPr lang="pt-BR" dirty="0"/>
              <a:t>Útil para comparar soluções alternativas e evitar áreas habitadas ou de conservação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1041-F111-4AF0-A7DE-B23FCAD5B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18</a:t>
            </a:fld>
            <a:endParaRPr lang="pt-BR" noProof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245D1E8-80C4-3B4B-FBAD-6BA11BEE1F9E}"/>
              </a:ext>
            </a:extLst>
          </p:cNvPr>
          <p:cNvGrpSpPr/>
          <p:nvPr/>
        </p:nvGrpSpPr>
        <p:grpSpPr>
          <a:xfrm>
            <a:off x="343833" y="3048000"/>
            <a:ext cx="11230075" cy="3265034"/>
            <a:chOff x="343833" y="3048000"/>
            <a:chExt cx="11230075" cy="32650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BB3EAE-DE8C-488C-BB36-6ADFE637492B}"/>
                </a:ext>
              </a:extLst>
            </p:cNvPr>
            <p:cNvSpPr txBox="1"/>
            <p:nvPr/>
          </p:nvSpPr>
          <p:spPr>
            <a:xfrm>
              <a:off x="911081" y="6005257"/>
              <a:ext cx="2286011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Reservatório sem restrições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BD2E18-16E5-402D-9B3B-5C7EFBCCF6CF}"/>
                </a:ext>
              </a:extLst>
            </p:cNvPr>
            <p:cNvSpPr txBox="1"/>
            <p:nvPr/>
          </p:nvSpPr>
          <p:spPr>
            <a:xfrm>
              <a:off x="4492020" y="6000312"/>
              <a:ext cx="293370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Definição de polígonos de restrição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4B298F-7D51-4756-A5F1-B7414276DEE1}"/>
                </a:ext>
              </a:extLst>
            </p:cNvPr>
            <p:cNvSpPr txBox="1"/>
            <p:nvPr/>
          </p:nvSpPr>
          <p:spPr>
            <a:xfrm>
              <a:off x="8720648" y="6005255"/>
              <a:ext cx="2286011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Reservatório com restrições</a:t>
              </a:r>
            </a:p>
          </p:txBody>
        </p:sp>
        <p:pic>
          <p:nvPicPr>
            <p:cNvPr id="7" name="Picture 6" descr="A picture containing outdoor, colorful&#10;&#10;Description automatically generated">
              <a:extLst>
                <a:ext uri="{FF2B5EF4-FFF2-40B4-BE49-F238E27FC236}">
                  <a16:creationId xmlns:a16="http://schemas.microsoft.com/office/drawing/2014/main" id="{21365584-F03A-415E-8565-3F7A408AC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616" y="3488325"/>
              <a:ext cx="3420509" cy="2462767"/>
            </a:xfrm>
            <a:prstGeom prst="rect">
              <a:avLst/>
            </a:prstGeom>
          </p:spPr>
        </p:pic>
        <p:pic>
          <p:nvPicPr>
            <p:cNvPr id="14" name="Picture 13" descr="A picture containing outdoor&#10;&#10;Description automatically generated">
              <a:extLst>
                <a:ext uri="{FF2B5EF4-FFF2-40B4-BE49-F238E27FC236}">
                  <a16:creationId xmlns:a16="http://schemas.microsoft.com/office/drawing/2014/main" id="{273F8F58-C132-49A6-8611-CA5454C3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33" y="3497942"/>
              <a:ext cx="3420509" cy="24627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AE70C1-4525-48F1-AFE6-281E71646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3399" y="3488324"/>
              <a:ext cx="3420509" cy="24627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4A932D-55C5-32EB-36B2-A4BC8023576C}"/>
                </a:ext>
              </a:extLst>
            </p:cNvPr>
            <p:cNvSpPr txBox="1"/>
            <p:nvPr/>
          </p:nvSpPr>
          <p:spPr>
            <a:xfrm>
              <a:off x="1066597" y="3048000"/>
              <a:ext cx="199926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pt-B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USD 700 milhões</a:t>
              </a:r>
              <a:endPara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FBEA30-A497-EA94-88B2-B55B2C22ECFD}"/>
                </a:ext>
              </a:extLst>
            </p:cNvPr>
            <p:cNvSpPr txBox="1"/>
            <p:nvPr/>
          </p:nvSpPr>
          <p:spPr>
            <a:xfrm>
              <a:off x="8839200" y="3048000"/>
              <a:ext cx="1999265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pt-BR" sz="20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USD 720 milhões</a:t>
              </a:r>
              <a:endPara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6394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814"/>
            <a:ext cx="11353800" cy="558802"/>
          </a:xfrm>
        </p:spPr>
        <p:txBody>
          <a:bodyPr/>
          <a:lstStyle/>
          <a:p>
            <a:r>
              <a:rPr lang="pt-BR" dirty="0"/>
              <a:t>Projetos de engenharia (em desenvolvimento)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19</a:t>
            </a:fld>
            <a:endParaRPr lang="pt-BR" noProof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3755FB9-4E76-6714-755E-E88628593F82}"/>
              </a:ext>
            </a:extLst>
          </p:cNvPr>
          <p:cNvGrpSpPr/>
          <p:nvPr/>
        </p:nvGrpSpPr>
        <p:grpSpPr>
          <a:xfrm>
            <a:off x="5187566" y="5825252"/>
            <a:ext cx="6419707" cy="568747"/>
            <a:chOff x="5187566" y="5825252"/>
            <a:chExt cx="6419707" cy="568747"/>
          </a:xfrm>
        </p:grpSpPr>
        <p:sp>
          <p:nvSpPr>
            <p:cNvPr id="16" name="Rectangle: Rounded Corners 5">
              <a:extLst>
                <a:ext uri="{FF2B5EF4-FFF2-40B4-BE49-F238E27FC236}">
                  <a16:creationId xmlns:a16="http://schemas.microsoft.com/office/drawing/2014/main" id="{E78DB9C6-E456-42EE-B5E4-E4797AD0CD6F}"/>
                </a:ext>
              </a:extLst>
            </p:cNvPr>
            <p:cNvSpPr/>
            <p:nvPr/>
          </p:nvSpPr>
          <p:spPr>
            <a:xfrm>
              <a:off x="5187566" y="5835196"/>
              <a:ext cx="2210066" cy="55880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Dimensionamento</a:t>
              </a:r>
            </a:p>
          </p:txBody>
        </p:sp>
        <p:sp>
          <p:nvSpPr>
            <p:cNvPr id="17" name="Rectangle: Rounded Corners 6">
              <a:extLst>
                <a:ext uri="{FF2B5EF4-FFF2-40B4-BE49-F238E27FC236}">
                  <a16:creationId xmlns:a16="http://schemas.microsoft.com/office/drawing/2014/main" id="{8BB946EB-2384-4CE8-9B4A-15D7E52D9A66}"/>
                </a:ext>
              </a:extLst>
            </p:cNvPr>
            <p:cNvSpPr/>
            <p:nvPr/>
          </p:nvSpPr>
          <p:spPr>
            <a:xfrm>
              <a:off x="8045564" y="5835196"/>
              <a:ext cx="1728902" cy="55880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Quantitativos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8" name="Arrow: Right 9">
              <a:extLst>
                <a:ext uri="{FF2B5EF4-FFF2-40B4-BE49-F238E27FC236}">
                  <a16:creationId xmlns:a16="http://schemas.microsoft.com/office/drawing/2014/main" id="{F14D665B-1FE2-43AC-A37D-D64987737F60}"/>
                </a:ext>
              </a:extLst>
            </p:cNvPr>
            <p:cNvSpPr/>
            <p:nvPr/>
          </p:nvSpPr>
          <p:spPr>
            <a:xfrm>
              <a:off x="7589184" y="5892359"/>
              <a:ext cx="299151" cy="4444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: Rounded Corners 6">
              <a:extLst>
                <a:ext uri="{FF2B5EF4-FFF2-40B4-BE49-F238E27FC236}">
                  <a16:creationId xmlns:a16="http://schemas.microsoft.com/office/drawing/2014/main" id="{D2673346-2C15-4774-A650-666B88FE478F}"/>
                </a:ext>
              </a:extLst>
            </p:cNvPr>
            <p:cNvSpPr/>
            <p:nvPr/>
          </p:nvSpPr>
          <p:spPr>
            <a:xfrm>
              <a:off x="10388075" y="5825252"/>
              <a:ext cx="1219198" cy="5588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pt-BR" sz="1800" b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Custos</a:t>
              </a:r>
              <a:endPara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2" name="Arrow: Right 9">
              <a:extLst>
                <a:ext uri="{FF2B5EF4-FFF2-40B4-BE49-F238E27FC236}">
                  <a16:creationId xmlns:a16="http://schemas.microsoft.com/office/drawing/2014/main" id="{C3E9BC74-B9FA-46CE-99F9-42811CB6B4AA}"/>
                </a:ext>
              </a:extLst>
            </p:cNvPr>
            <p:cNvSpPr/>
            <p:nvPr/>
          </p:nvSpPr>
          <p:spPr>
            <a:xfrm>
              <a:off x="9931695" y="5892359"/>
              <a:ext cx="299151" cy="44447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CA504E1-BB18-9040-FAC6-6193C97C70D0}"/>
              </a:ext>
            </a:extLst>
          </p:cNvPr>
          <p:cNvGrpSpPr/>
          <p:nvPr/>
        </p:nvGrpSpPr>
        <p:grpSpPr>
          <a:xfrm>
            <a:off x="9734483" y="3427178"/>
            <a:ext cx="1883455" cy="2137499"/>
            <a:chOff x="9734483" y="3427178"/>
            <a:chExt cx="1883455" cy="2137499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032F4F5E-6DDA-5227-F024-4214ABBF87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750" t="16667" r="40642" b="21111"/>
            <a:stretch/>
          </p:blipFill>
          <p:spPr>
            <a:xfrm>
              <a:off x="9759569" y="3427178"/>
              <a:ext cx="1858369" cy="2124977"/>
            </a:xfrm>
            <a:prstGeom prst="rect">
              <a:avLst/>
            </a:prstGeom>
            <a:ln w="34925">
              <a:solidFill>
                <a:schemeClr val="tx1"/>
              </a:solidFill>
            </a:ln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BE05B66-2AA2-F521-2F44-292246113521}"/>
                </a:ext>
              </a:extLst>
            </p:cNvPr>
            <p:cNvSpPr txBox="1"/>
            <p:nvPr/>
          </p:nvSpPr>
          <p:spPr>
            <a:xfrm>
              <a:off x="9734483" y="5195345"/>
              <a:ext cx="1678384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Casa de força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0992021-49E8-8007-8851-226E59D848B9}"/>
              </a:ext>
            </a:extLst>
          </p:cNvPr>
          <p:cNvGrpSpPr/>
          <p:nvPr/>
        </p:nvGrpSpPr>
        <p:grpSpPr>
          <a:xfrm>
            <a:off x="5181601" y="1570368"/>
            <a:ext cx="4335997" cy="4151245"/>
            <a:chOff x="5181601" y="1570368"/>
            <a:chExt cx="4335997" cy="4151245"/>
          </a:xfrm>
        </p:grpSpPr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43B1AEC7-86D5-8FFF-26F6-75DDBB005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876" t="13334" r="26249" b="15394"/>
            <a:stretch/>
          </p:blipFill>
          <p:spPr>
            <a:xfrm>
              <a:off x="5181601" y="1570368"/>
              <a:ext cx="4335997" cy="4151245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59B21F0B-ECBC-D12C-084C-F41A23F5A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375" t="40000" r="56875" b="35556"/>
            <a:stretch/>
          </p:blipFill>
          <p:spPr>
            <a:xfrm>
              <a:off x="5337118" y="4465968"/>
              <a:ext cx="1137294" cy="113729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32EEEF9-75B2-8B00-D9F9-4FD812C9FC35}"/>
                </a:ext>
              </a:extLst>
            </p:cNvPr>
            <p:cNvSpPr txBox="1"/>
            <p:nvPr/>
          </p:nvSpPr>
          <p:spPr>
            <a:xfrm>
              <a:off x="6249393" y="4720824"/>
              <a:ext cx="1678384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Tomada de bombeamento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7A323011-40A6-F767-F23C-EA1383142A25}"/>
                </a:ext>
              </a:extLst>
            </p:cNvPr>
            <p:cNvSpPr txBox="1"/>
            <p:nvPr/>
          </p:nvSpPr>
          <p:spPr>
            <a:xfrm rot="2558451">
              <a:off x="5603945" y="2317381"/>
              <a:ext cx="1678384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Túnel de fuga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E03BA13-9987-9B51-3E4D-A77D9E61D0D3}"/>
                </a:ext>
              </a:extLst>
            </p:cNvPr>
            <p:cNvSpPr txBox="1"/>
            <p:nvPr/>
          </p:nvSpPr>
          <p:spPr>
            <a:xfrm rot="1852600">
              <a:off x="7276109" y="3727874"/>
              <a:ext cx="1809149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Túnel de adução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357BEA6-5338-95D4-43D1-B994BE0331C4}"/>
              </a:ext>
            </a:extLst>
          </p:cNvPr>
          <p:cNvGrpSpPr/>
          <p:nvPr/>
        </p:nvGrpSpPr>
        <p:grpSpPr>
          <a:xfrm>
            <a:off x="444528" y="1036927"/>
            <a:ext cx="4386591" cy="4071089"/>
            <a:chOff x="444528" y="1036927"/>
            <a:chExt cx="4386591" cy="4071089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E7116BB-F2ED-1B1D-AFF2-933D7B324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534" t="17638" r="14611" b="13720"/>
            <a:stretch/>
          </p:blipFill>
          <p:spPr>
            <a:xfrm>
              <a:off x="444528" y="1061205"/>
              <a:ext cx="4386591" cy="4046811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47D4E2A-2F00-99BE-A878-D8A44ECA546E}"/>
                </a:ext>
              </a:extLst>
            </p:cNvPr>
            <p:cNvSpPr txBox="1"/>
            <p:nvPr/>
          </p:nvSpPr>
          <p:spPr>
            <a:xfrm>
              <a:off x="2242123" y="2833654"/>
              <a:ext cx="1444551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</a:t>
              </a:r>
            </a:p>
            <a:p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Superior</a:t>
              </a:r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2C2F037D-B67F-1050-7E2F-A65F5DFE59EF}"/>
                </a:ext>
              </a:extLst>
            </p:cNvPr>
            <p:cNvSpPr txBox="1"/>
            <p:nvPr/>
          </p:nvSpPr>
          <p:spPr>
            <a:xfrm>
              <a:off x="2131695" y="1036927"/>
              <a:ext cx="2176670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Barragens de terra</a:t>
              </a:r>
            </a:p>
          </p:txBody>
        </p:sp>
      </p:grpSp>
      <p:pic>
        <p:nvPicPr>
          <p:cNvPr id="47" name="Imagem 46">
            <a:extLst>
              <a:ext uri="{FF2B5EF4-FFF2-40B4-BE49-F238E27FC236}">
                <a16:creationId xmlns:a16="http://schemas.microsoft.com/office/drawing/2014/main" id="{B38E7047-DCD5-2681-82B3-4E6B86038F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168" t="18200" r="45582" b="66977"/>
          <a:stretch/>
        </p:blipFill>
        <p:spPr>
          <a:xfrm>
            <a:off x="2747966" y="5254352"/>
            <a:ext cx="2109669" cy="1082485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A4633C8C-9C63-B6AE-FD77-EEDEF754B468}"/>
              </a:ext>
            </a:extLst>
          </p:cNvPr>
          <p:cNvGrpSpPr/>
          <p:nvPr/>
        </p:nvGrpSpPr>
        <p:grpSpPr>
          <a:xfrm>
            <a:off x="414073" y="5254352"/>
            <a:ext cx="4443561" cy="1082485"/>
            <a:chOff x="414073" y="5254352"/>
            <a:chExt cx="4443561" cy="1082485"/>
          </a:xfrm>
        </p:grpSpPr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D1A1A62B-5A9F-ED4D-E32F-2014D6674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718" t="18200" r="69437" b="66977"/>
            <a:stretch/>
          </p:blipFill>
          <p:spPr>
            <a:xfrm>
              <a:off x="422580" y="5254352"/>
              <a:ext cx="2316880" cy="1082485"/>
            </a:xfrm>
            <a:prstGeom prst="rect">
              <a:avLst/>
            </a:prstGeom>
          </p:spPr>
        </p:pic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46686630-2527-0BA2-643F-D0C45494936F}"/>
                </a:ext>
              </a:extLst>
            </p:cNvPr>
            <p:cNvSpPr/>
            <p:nvPr/>
          </p:nvSpPr>
          <p:spPr bwMode="auto">
            <a:xfrm>
              <a:off x="414073" y="6042642"/>
              <a:ext cx="4443561" cy="294195"/>
            </a:xfrm>
            <a:prstGeom prst="rect">
              <a:avLst/>
            </a:prstGeom>
            <a:noFill/>
            <a:ln w="28575" cap="flat" cmpd="sng" algn="ctr">
              <a:solidFill>
                <a:srgbClr val="4597D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6135D94-B5CA-640F-9E2C-5893D68F8D17}"/>
              </a:ext>
            </a:extLst>
          </p:cNvPr>
          <p:cNvGrpSpPr/>
          <p:nvPr/>
        </p:nvGrpSpPr>
        <p:grpSpPr>
          <a:xfrm>
            <a:off x="7691551" y="914400"/>
            <a:ext cx="4043249" cy="1969788"/>
            <a:chOff x="7691551" y="914400"/>
            <a:chExt cx="4043249" cy="1969788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54B4EA6E-6E49-0D58-DF4E-4F2D13850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3750" t="34444" r="17500" b="23334"/>
            <a:stretch/>
          </p:blipFill>
          <p:spPr>
            <a:xfrm>
              <a:off x="7691551" y="914400"/>
              <a:ext cx="4043249" cy="1969788"/>
            </a:xfrm>
            <a:prstGeom prst="rect">
              <a:avLst/>
            </a:prstGeom>
            <a:ln w="34925">
              <a:solidFill>
                <a:schemeClr val="tx1"/>
              </a:solidFill>
            </a:ln>
          </p:spPr>
        </p:pic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F0B17FD8-46E5-0A73-7207-F297DB579D0A}"/>
                </a:ext>
              </a:extLst>
            </p:cNvPr>
            <p:cNvSpPr txBox="1"/>
            <p:nvPr/>
          </p:nvSpPr>
          <p:spPr>
            <a:xfrm>
              <a:off x="9862693" y="2394032"/>
              <a:ext cx="1678384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Vertedouro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1B5E1AF8-6FE1-2DE9-F475-9CCE69F55D36}"/>
                </a:ext>
              </a:extLst>
            </p:cNvPr>
            <p:cNvSpPr txBox="1"/>
            <p:nvPr/>
          </p:nvSpPr>
          <p:spPr>
            <a:xfrm>
              <a:off x="9023501" y="1406259"/>
              <a:ext cx="1678384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Tomada de geração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388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P&amp;D - Usinas Hidrelétricas Reversíveis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FE6A-CF29-49A6-909A-C248EBC96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Consultoria</a:t>
            </a:r>
            <a:r>
              <a:rPr lang="en-US" dirty="0"/>
              <a:t> da COBA para o </a:t>
            </a:r>
            <a:r>
              <a:rPr lang="en-US" dirty="0" err="1"/>
              <a:t>Módulo</a:t>
            </a:r>
            <a:r>
              <a:rPr lang="en-US" dirty="0"/>
              <a:t> de </a:t>
            </a:r>
            <a:r>
              <a:rPr lang="en-US" dirty="0" err="1"/>
              <a:t>Engenharia</a:t>
            </a:r>
            <a:r>
              <a:rPr lang="en-US" dirty="0"/>
              <a:t> do HERA</a:t>
            </a:r>
          </a:p>
          <a:p>
            <a:r>
              <a:rPr lang="en-US" sz="2200" dirty="0"/>
              <a:t>22 de </a:t>
            </a:r>
            <a:r>
              <a:rPr lang="en-US" sz="2200" dirty="0" err="1"/>
              <a:t>junho</a:t>
            </a:r>
            <a:r>
              <a:rPr lang="en-US" sz="2200" dirty="0"/>
              <a:t> de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engenharia (em desenvolvimento)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20</a:t>
            </a:fld>
            <a:endParaRPr lang="pt-BR" noProof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1BCC856-C880-464D-4D4D-A2C33A8C4B4F}"/>
              </a:ext>
            </a:extLst>
          </p:cNvPr>
          <p:cNvGrpSpPr/>
          <p:nvPr/>
        </p:nvGrpSpPr>
        <p:grpSpPr>
          <a:xfrm>
            <a:off x="440545" y="914400"/>
            <a:ext cx="5853493" cy="5244085"/>
            <a:chOff x="440545" y="914400"/>
            <a:chExt cx="5853493" cy="524408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DD9A2B8-B836-FF65-631F-44C18F82C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375" t="20505" r="21875" b="17777"/>
            <a:stretch/>
          </p:blipFill>
          <p:spPr>
            <a:xfrm>
              <a:off x="440545" y="914400"/>
              <a:ext cx="5853493" cy="5244085"/>
            </a:xfrm>
            <a:prstGeom prst="rect">
              <a:avLst/>
            </a:prstGeom>
          </p:spPr>
        </p:pic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047D4E2A-2F00-99BE-A878-D8A44ECA546E}"/>
                </a:ext>
              </a:extLst>
            </p:cNvPr>
            <p:cNvSpPr txBox="1"/>
            <p:nvPr/>
          </p:nvSpPr>
          <p:spPr>
            <a:xfrm>
              <a:off x="3869546" y="986135"/>
              <a:ext cx="2395918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400" b="0" dirty="0">
                  <a:solidFill>
                    <a:schemeClr val="bg1"/>
                  </a:solidFill>
                  <a:latin typeface="+mn-lt"/>
                </a:rPr>
                <a:t>Testes intensivos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BAF4D21-B473-44C8-ED18-D92F199C02FF}"/>
              </a:ext>
            </a:extLst>
          </p:cNvPr>
          <p:cNvGrpSpPr/>
          <p:nvPr/>
        </p:nvGrpSpPr>
        <p:grpSpPr>
          <a:xfrm>
            <a:off x="6508314" y="914400"/>
            <a:ext cx="5286031" cy="3763600"/>
            <a:chOff x="6508314" y="914400"/>
            <a:chExt cx="5286031" cy="3763600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1004D15-6DF7-67FD-08EA-7488748FD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375" t="18889" r="15625" b="17823"/>
            <a:stretch/>
          </p:blipFill>
          <p:spPr>
            <a:xfrm>
              <a:off x="6508314" y="914400"/>
              <a:ext cx="5286031" cy="3763600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C25BE6F6-0801-D779-7FEC-3B4D0460BA94}"/>
                </a:ext>
              </a:extLst>
            </p:cNvPr>
            <p:cNvSpPr txBox="1"/>
            <p:nvPr/>
          </p:nvSpPr>
          <p:spPr>
            <a:xfrm>
              <a:off x="6510040" y="976884"/>
              <a:ext cx="1948160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2400" b="0" dirty="0">
                  <a:solidFill>
                    <a:schemeClr val="bg1"/>
                  </a:solidFill>
                  <a:latin typeface="+mn-lt"/>
                </a:rPr>
                <a:t>Ciclo fechado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3345E40-4D37-10BF-18E1-644953474884}"/>
              </a:ext>
            </a:extLst>
          </p:cNvPr>
          <p:cNvGrpSpPr/>
          <p:nvPr/>
        </p:nvGrpSpPr>
        <p:grpSpPr>
          <a:xfrm>
            <a:off x="7543800" y="3962400"/>
            <a:ext cx="4142401" cy="2215135"/>
            <a:chOff x="7543800" y="3962400"/>
            <a:chExt cx="4142401" cy="2215135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8AB5B9D1-BCEC-8469-0E55-D73DD4B390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51" t="14428" r="6006" b="9288"/>
            <a:stretch/>
          </p:blipFill>
          <p:spPr>
            <a:xfrm>
              <a:off x="7543800" y="3962400"/>
              <a:ext cx="4142401" cy="2215135"/>
            </a:xfrm>
            <a:prstGeom prst="rect">
              <a:avLst/>
            </a:prstGeom>
            <a:ln w="34925">
              <a:solidFill>
                <a:schemeClr val="tx1"/>
              </a:solidFill>
            </a:ln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123BAFB0-7C0C-F222-513A-856CF717ADD8}"/>
                </a:ext>
              </a:extLst>
            </p:cNvPr>
            <p:cNvSpPr txBox="1"/>
            <p:nvPr/>
          </p:nvSpPr>
          <p:spPr>
            <a:xfrm>
              <a:off x="10439399" y="5679688"/>
              <a:ext cx="1246801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400" b="0" dirty="0">
                  <a:solidFill>
                    <a:schemeClr val="bg1"/>
                  </a:solidFill>
                  <a:latin typeface="+mn-lt"/>
                </a:rPr>
                <a:t>Detalhe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4873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DB7F-BA44-4C54-BA49-28394CDE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Linhas para restrições de traçados do circuito de adução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190F-C50C-4461-B05D-1EF7A4E9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1903412"/>
          </a:xfrm>
        </p:spPr>
        <p:txBody>
          <a:bodyPr/>
          <a:lstStyle/>
          <a:p>
            <a:r>
              <a:rPr lang="pt-BR" dirty="0"/>
              <a:t>Ferramenta para definição de restrições ao traçado do circuito hidráulico</a:t>
            </a:r>
          </a:p>
          <a:p>
            <a:r>
              <a:rPr lang="pt-BR" dirty="0"/>
              <a:t>Definição de linhas que não podem ser cruzadas pelo algoritmo de traçado</a:t>
            </a:r>
          </a:p>
          <a:p>
            <a:r>
              <a:rPr lang="pt-BR" dirty="0"/>
              <a:t>Útil para gerar soluções alternativas e evitar áreas habitadas ou de conservação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1041-F111-4AF0-A7DE-B23FCAD5B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21</a:t>
            </a:fld>
            <a:endParaRPr lang="pt-BR" noProof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774E3D0-4038-CA0B-9B4B-284AE2FE905E}"/>
              </a:ext>
            </a:extLst>
          </p:cNvPr>
          <p:cNvGrpSpPr/>
          <p:nvPr/>
        </p:nvGrpSpPr>
        <p:grpSpPr>
          <a:xfrm>
            <a:off x="264091" y="3457113"/>
            <a:ext cx="11538669" cy="2856895"/>
            <a:chOff x="264091" y="3457113"/>
            <a:chExt cx="11538669" cy="2856895"/>
          </a:xfrm>
        </p:grpSpPr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0FBA140-A0AC-4BC9-B831-3F97F3A24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91" y="3457113"/>
              <a:ext cx="3662796" cy="2441864"/>
            </a:xfrm>
            <a:prstGeom prst="rect">
              <a:avLst/>
            </a:prstGeom>
          </p:spPr>
        </p:pic>
        <p:pic>
          <p:nvPicPr>
            <p:cNvPr id="8" name="Picture 7" descr="Chart&#10;&#10;Description automatically generated">
              <a:extLst>
                <a:ext uri="{FF2B5EF4-FFF2-40B4-BE49-F238E27FC236}">
                  <a16:creationId xmlns:a16="http://schemas.microsoft.com/office/drawing/2014/main" id="{D752D828-F59A-47B6-BD76-421CCBD06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964" y="3457113"/>
              <a:ext cx="3662796" cy="2441864"/>
            </a:xfrm>
            <a:prstGeom prst="rect">
              <a:avLst/>
            </a:prstGeom>
          </p:spPr>
        </p:pic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D96B3BD-8229-4BEB-86A1-8CFEB2AE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755" y="3457113"/>
              <a:ext cx="3662796" cy="244186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BB3EAE-DE8C-488C-BB36-6ADFE637492B}"/>
                </a:ext>
              </a:extLst>
            </p:cNvPr>
            <p:cNvSpPr txBox="1"/>
            <p:nvPr/>
          </p:nvSpPr>
          <p:spPr>
            <a:xfrm>
              <a:off x="1142989" y="6006231"/>
              <a:ext cx="190500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Traçado sem restrições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BD2E18-16E5-402D-9B3B-5C7EFBCCF6CF}"/>
                </a:ext>
              </a:extLst>
            </p:cNvPr>
            <p:cNvSpPr txBox="1"/>
            <p:nvPr/>
          </p:nvSpPr>
          <p:spPr>
            <a:xfrm>
              <a:off x="4838700" y="6000313"/>
              <a:ext cx="251460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Definição de linhas de restrição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4B298F-7D51-4756-A5F1-B7414276DEE1}"/>
                </a:ext>
              </a:extLst>
            </p:cNvPr>
            <p:cNvSpPr txBox="1"/>
            <p:nvPr/>
          </p:nvSpPr>
          <p:spPr>
            <a:xfrm>
              <a:off x="9018862" y="6000313"/>
              <a:ext cx="190500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Traçado com restrições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12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22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Workflow do Módulo de Engenharia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A56826-AB51-48A3-B413-E2276B1E5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28" t="14830" r="40918" b="11836"/>
          <a:stretch/>
        </p:blipFill>
        <p:spPr>
          <a:xfrm>
            <a:off x="609600" y="838200"/>
            <a:ext cx="5324953" cy="56388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61390C6-3711-4810-AC8B-9295DA260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7" t="15651" r="41875" b="5900"/>
          <a:stretch/>
        </p:blipFill>
        <p:spPr>
          <a:xfrm>
            <a:off x="6461479" y="206734"/>
            <a:ext cx="5120921" cy="627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Introdução ao Módulo de Engenharia do HERA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Soluções para Usinas Reversíveis no HERA</a:t>
            </a:r>
          </a:p>
          <a:p>
            <a:pPr marL="63500" indent="0">
              <a:buNone/>
            </a:pPr>
            <a:r>
              <a:rPr lang="pt-BR" dirty="0"/>
              <a:t>Temas para Consultoria da COBA</a:t>
            </a:r>
          </a:p>
        </p:txBody>
      </p:sp>
    </p:spTree>
    <p:extLst>
      <p:ext uri="{BB962C8B-B14F-4D97-AF65-F5344CB8AC3E}">
        <p14:creationId xmlns:p14="http://schemas.microsoft.com/office/powerpoint/2010/main" val="1859672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Aplicação de conceitos básicos no módulo de engenharia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Verificação de premissas adotadas e das soluções do workflow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Dimensionamento da potência de bombeamento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Relevância do tempo de resposta no dimensionamento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Proposição de soluções para alternativas de velocidade variável (benefícios e custos)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Critérios de dimensionamento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i="1" dirty="0"/>
              <a:t>A priori</a:t>
            </a:r>
            <a:r>
              <a:rPr lang="pt-BR" dirty="0"/>
              <a:t>, manutenção dos critérios definidos pelo Manual de Inventário para usinas convencionais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Definição de critérios para usinas reversíveis, sempre que possível, baseados em comparação com as convencionais, por exemplo: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velocidades admissíveis em determinada estrutura – maiores ou menores?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equipamentos em cada estrutura (tipo e quantidade)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Lacunas do Módulo de Engenharia para UHR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55472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Alternativas de arranjo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Soluções para faixa de quedas mais altas, com inclusão de </a:t>
            </a:r>
            <a:r>
              <a:rPr lang="pt-BR" i="1" dirty="0" err="1"/>
              <a:t>templates</a:t>
            </a:r>
            <a:r>
              <a:rPr lang="pt-BR" i="1" dirty="0"/>
              <a:t> </a:t>
            </a:r>
            <a:r>
              <a:rPr lang="pt-BR" dirty="0"/>
              <a:t>com conjunto ternários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Dimensionamento físico das bombas e das casas de forças com possível interação com a GE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Definição dos elementos e quantidades típicas dos eletromecânicos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Avaliação dos custos no </a:t>
            </a:r>
            <a:r>
              <a:rPr lang="pt-BR" i="1" dirty="0" err="1"/>
              <a:t>screening</a:t>
            </a:r>
            <a:r>
              <a:rPr lang="pt-BR" dirty="0"/>
              <a:t> e na engenharia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Verificação da ordem de grandeza dos valores obtidos e coeficientes dos componentes do </a:t>
            </a:r>
            <a:r>
              <a:rPr lang="pt-BR" i="1" dirty="0" err="1"/>
              <a:t>screening</a:t>
            </a:r>
            <a:endParaRPr lang="pt-BR" i="1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Verificação dos valores obtidos para equipamentos no orçamento final </a:t>
            </a:r>
            <a:endParaRPr lang="pt-BR" i="1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Soluções para custos de equipamentos com possível interação com a GE (curvas e pesos)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Análise visual dos arranjos simplificados produzidos na interface do HERA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Sugestões para os traçados e o posicionamento padronizado das estruturas hidráulicas nos arranjos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Soluções para o material da barragem em função da topografia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Lacunas do Módulo de Engenharia para UHR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26486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Dimensionamento da potência de bombeamento: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Premissa atual: Potência (MW) e Tempo de geração (h) são dados de entrada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Discussão sobre fatores e relações a serem levados em conta no dimensionamento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Generalização de critérios (variáveis de entrada e saída)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Alternativas de arranjo em sistemas ternários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Definição de geometria básica ou percentuais relativos para considerar acréscimos aos volumes de escavação e de concreto da casa de força em função dos estágios das bombas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Proposição de soluções para o custo das bombas (curva e peso)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50000"/>
              <a:buFont typeface="Arial" pitchFamily="34" charset="0"/>
              <a:buChar char="►"/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Alternativas de arranjo em sistemas binários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Avaliação dos critérios para definição dos volumes da casa de força (escavação e concreto)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Avaliação da ordem de grandeza dos custos da turbina-bomba (</a:t>
            </a:r>
            <a:r>
              <a:rPr lang="pt-BR" i="1" dirty="0" err="1"/>
              <a:t>screening</a:t>
            </a:r>
            <a:r>
              <a:rPr lang="pt-BR" dirty="0"/>
              <a:t> e engenharia)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Prioritários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1846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Dimensionamento da potência de bombeamento: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Prioritários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27</a:t>
            </a:fld>
            <a:endParaRPr lang="pt-BR" noProof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E722C26-FFE3-B8E0-1263-799D88A58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" t="29252" r="63647" b="14558"/>
          <a:stretch/>
        </p:blipFill>
        <p:spPr>
          <a:xfrm>
            <a:off x="452535" y="1676400"/>
            <a:ext cx="4814596" cy="4399176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B979D67-38EE-8A6B-0F30-B43A669B00D6}"/>
              </a:ext>
            </a:extLst>
          </p:cNvPr>
          <p:cNvSpPr txBox="1">
            <a:spLocks/>
          </p:cNvSpPr>
          <p:nvPr/>
        </p:nvSpPr>
        <p:spPr bwMode="auto">
          <a:xfrm>
            <a:off x="5267131" y="1676400"/>
            <a:ext cx="653920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Planilha de dimensionamento de Francis Reversível: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Potência da Turbina (</a:t>
            </a:r>
            <a:r>
              <a:rPr lang="pt-BR" b="0" kern="0" dirty="0" err="1"/>
              <a:t>Pt</a:t>
            </a:r>
            <a:r>
              <a:rPr lang="pt-BR" b="0" kern="0" dirty="0"/>
              <a:t>) como dado de entrada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Potência da Bomba inicial igual a turbina (premissa)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Potência da Bomba nominal (</a:t>
            </a:r>
            <a:r>
              <a:rPr lang="pt-BR" b="0" kern="0" dirty="0" err="1"/>
              <a:t>Pb</a:t>
            </a:r>
            <a:r>
              <a:rPr lang="pt-BR" b="0" kern="0" dirty="0"/>
              <a:t>) calculada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Relação </a:t>
            </a:r>
            <a:r>
              <a:rPr lang="pt-BR" b="0" kern="0" dirty="0" err="1"/>
              <a:t>Pb</a:t>
            </a:r>
            <a:r>
              <a:rPr lang="pt-BR" b="0" kern="0" dirty="0"/>
              <a:t> / </a:t>
            </a:r>
            <a:r>
              <a:rPr lang="pt-BR" b="0" kern="0" dirty="0" err="1"/>
              <a:t>Pt</a:t>
            </a:r>
            <a:r>
              <a:rPr lang="pt-BR" b="0" kern="0" dirty="0"/>
              <a:t>, neste caso, sempre menor que 1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Há usinas com potências de bombeamento mais altas que as de geração: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Em que situações ocorre?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Vale à pena incluir essa possibilidade no modelo?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Neste caso, quais seriam os fatores de decisão?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Quais seriam os dados de entrada no modelo?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b="0" kern="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BR" sz="2000" b="0" kern="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28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A698291E-4394-9574-3994-D4488D909C08}"/>
              </a:ext>
            </a:extLst>
          </p:cNvPr>
          <p:cNvSpPr/>
          <p:nvPr/>
        </p:nvSpPr>
        <p:spPr bwMode="auto">
          <a:xfrm>
            <a:off x="6294473" y="2163909"/>
            <a:ext cx="2339163" cy="291596"/>
          </a:xfrm>
          <a:prstGeom prst="rect">
            <a:avLst/>
          </a:prstGeom>
          <a:noFill/>
          <a:ln w="2857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03131D0-1A77-4AE2-5EF9-7F3CA102C127}"/>
              </a:ext>
            </a:extLst>
          </p:cNvPr>
          <p:cNvSpPr/>
          <p:nvPr/>
        </p:nvSpPr>
        <p:spPr bwMode="auto">
          <a:xfrm>
            <a:off x="6294474" y="2607906"/>
            <a:ext cx="2505378" cy="280697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76B9DCA-533E-8FC1-1463-6DE491042D59}"/>
              </a:ext>
            </a:extLst>
          </p:cNvPr>
          <p:cNvCxnSpPr/>
          <p:nvPr/>
        </p:nvCxnSpPr>
        <p:spPr bwMode="auto">
          <a:xfrm flipH="1">
            <a:off x="4953000" y="4038600"/>
            <a:ext cx="152400" cy="381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66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D960D31E-39E2-046A-DDC9-FB6ED12C0FF4}"/>
              </a:ext>
            </a:extLst>
          </p:cNvPr>
          <p:cNvCxnSpPr/>
          <p:nvPr/>
        </p:nvCxnSpPr>
        <p:spPr bwMode="auto">
          <a:xfrm flipH="1">
            <a:off x="4296675" y="4045688"/>
            <a:ext cx="152400" cy="38100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A4DF9D25-869B-F7DB-6A57-69BBDC4E0E0A}"/>
              </a:ext>
            </a:extLst>
          </p:cNvPr>
          <p:cNvSpPr/>
          <p:nvPr/>
        </p:nvSpPr>
        <p:spPr bwMode="auto">
          <a:xfrm>
            <a:off x="6294472" y="3041004"/>
            <a:ext cx="3179138" cy="27635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4A894C50-431D-4FD3-B8CB-A19EB5F0E907}"/>
              </a:ext>
            </a:extLst>
          </p:cNvPr>
          <p:cNvCxnSpPr>
            <a:cxnSpLocks/>
          </p:cNvCxnSpPr>
          <p:nvPr/>
        </p:nvCxnSpPr>
        <p:spPr bwMode="auto">
          <a:xfrm flipH="1">
            <a:off x="4695206" y="6019450"/>
            <a:ext cx="444796" cy="0"/>
          </a:xfrm>
          <a:prstGeom prst="straightConnector1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9836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Alternativas de arranjo em sistemas ternários e binários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Prioritários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28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E18F1D-95B2-45EB-DB8C-1490576AD4C9}"/>
              </a:ext>
            </a:extLst>
          </p:cNvPr>
          <p:cNvSpPr txBox="1">
            <a:spLocks/>
          </p:cNvSpPr>
          <p:nvPr/>
        </p:nvSpPr>
        <p:spPr bwMode="auto">
          <a:xfrm>
            <a:off x="179867" y="1676400"/>
            <a:ext cx="484933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Manual de Inventário: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Volumes para casas de força subterrâneas de UHE definidos por fórmulas empíricas (função de D</a:t>
            </a:r>
            <a:r>
              <a:rPr lang="pt-BR" sz="1400" b="0" kern="0" dirty="0"/>
              <a:t>3</a:t>
            </a:r>
            <a:r>
              <a:rPr lang="pt-BR" b="0" kern="0" dirty="0"/>
              <a:t>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Custos de turbinas a partir de gráficos do setor elétrico (função de kW/rpm)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b="0" kern="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BR" sz="2000" b="0" kern="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28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pic>
        <p:nvPicPr>
          <p:cNvPr id="7" name="Picture 429">
            <a:extLst>
              <a:ext uri="{FF2B5EF4-FFF2-40B4-BE49-F238E27FC236}">
                <a16:creationId xmlns:a16="http://schemas.microsoft.com/office/drawing/2014/main" id="{00000000-0008-0000-0300-000064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57" y="3795057"/>
            <a:ext cx="5410200" cy="2773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BE377A-BAC5-8047-C777-500713270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38889" r="50000" b="20000"/>
          <a:stretch/>
        </p:blipFill>
        <p:spPr>
          <a:xfrm>
            <a:off x="6090557" y="2286000"/>
            <a:ext cx="5686253" cy="36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07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Alternativas de arranjo em sistemas ternários e binários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Prioritários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29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E18F1D-95B2-45EB-DB8C-1490576AD4C9}"/>
              </a:ext>
            </a:extLst>
          </p:cNvPr>
          <p:cNvSpPr txBox="1">
            <a:spLocks/>
          </p:cNvSpPr>
          <p:nvPr/>
        </p:nvSpPr>
        <p:spPr bwMode="auto">
          <a:xfrm>
            <a:off x="179867" y="1676400"/>
            <a:ext cx="713533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Módulo de Engenharia do HERA para UHR: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Cálculo de volumes: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Sistema binário: usar fator de conversão para UHR? qual ordem de grandeza?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Sistema ternário: fazer um pré-dimensionamento físico da bomba para definir uma geometria equivalente, considerando diversos estágios?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Estimativa de custos (gráficos e peso):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Sistema binário: definir os custos da Francis reversível a partir do gráfico do MI para convencional? Adaptar gráfico do EPRI? Temos equação para peso.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Sistema ternário: como definir o peso ou o custo das bombas?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b="0" kern="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BR" sz="2000" b="0" kern="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28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41D322E-173F-7A67-C738-703226E2B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15579" r="42500" b="11111"/>
          <a:stretch/>
        </p:blipFill>
        <p:spPr>
          <a:xfrm>
            <a:off x="7563900" y="1591452"/>
            <a:ext cx="4076039" cy="448222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51F15F2-9D8E-9134-E959-CC5CBDBD9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70332" r="52500" b="27778"/>
          <a:stretch/>
        </p:blipFill>
        <p:spPr>
          <a:xfrm>
            <a:off x="7363933" y="6172200"/>
            <a:ext cx="4572000" cy="1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4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Diretrizes Gerais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Objetivo estabelecido no escopo do projeto para o módulo de engenharia: </a:t>
            </a:r>
          </a:p>
          <a:p>
            <a:pPr marL="685800" lvl="1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i="1" dirty="0"/>
              <a:t>Oferecer, dentro do possível, soluções de pré-dimensionamento e orçamentação para usinas reversíveis equivalentes às do Manual de Inventário de usinas hidrelétricas convencionais.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Particularidades das soluções de engenharia no HERA: </a:t>
            </a:r>
          </a:p>
          <a:p>
            <a:pPr marL="685800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Gerar soluções genéricas de arranjo de engenharia de forma automática e que possam ser aplicadas em qualquer terreno.</a:t>
            </a:r>
          </a:p>
          <a:p>
            <a:pPr marL="685800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Conferir transparência e flexibilidade ao processo de criação das soluções de arranjo.</a:t>
            </a:r>
          </a:p>
          <a:p>
            <a:pPr marL="685800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i="1" dirty="0"/>
              <a:t>Utilizar as planilhas do Manual de Inventário de forma integrada, segundo uma sequência de procedimentos (</a:t>
            </a:r>
            <a:r>
              <a:rPr lang="pt-BR" sz="2400" dirty="0"/>
              <a:t>workflow</a:t>
            </a:r>
            <a:r>
              <a:rPr lang="pt-BR" sz="2400" i="1" dirty="0"/>
              <a:t>).</a:t>
            </a:r>
          </a:p>
          <a:p>
            <a:pPr marL="685800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i="1" dirty="0"/>
              <a:t>Possibilitar a definição de custos de equipamentos a partir de curvas ou peso.</a:t>
            </a:r>
          </a:p>
          <a:p>
            <a:pPr marL="342900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75556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1926F7-FEBD-6D50-3DC0-9F6CCAD42FF6}"/>
              </a:ext>
            </a:extLst>
          </p:cNvPr>
          <p:cNvSpPr txBox="1">
            <a:spLocks/>
          </p:cNvSpPr>
          <p:nvPr/>
        </p:nvSpPr>
        <p:spPr bwMode="auto">
          <a:xfrm>
            <a:off x="5791200" y="3350572"/>
            <a:ext cx="4724400" cy="45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Coeficientes (GE + PSR):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b="0" kern="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BR" sz="2000" b="0" kern="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28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11353800" cy="205358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Alternativas de arranjo em sistemas ternários e binários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Prioritários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30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E18F1D-95B2-45EB-DB8C-1490576AD4C9}"/>
              </a:ext>
            </a:extLst>
          </p:cNvPr>
          <p:cNvSpPr txBox="1">
            <a:spLocks/>
          </p:cNvSpPr>
          <p:nvPr/>
        </p:nvSpPr>
        <p:spPr bwMode="auto">
          <a:xfrm>
            <a:off x="179867" y="1676400"/>
            <a:ext cx="11832265" cy="130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i="1" kern="0" dirty="0"/>
              <a:t>Screening</a:t>
            </a:r>
            <a:r>
              <a:rPr lang="pt-BR" b="0" kern="0" dirty="0"/>
              <a:t>: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Parcela de obras civis da casa de força: equação simplificada, definida a partir da fórmula do Manual, em função da vazão</a:t>
            </a:r>
            <a:r>
              <a:rPr lang="pt-BR" sz="26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36E1C90-EF31-F77C-5035-C79C670E7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5" t="68672" r="33116" b="16857"/>
          <a:stretch/>
        </p:blipFill>
        <p:spPr>
          <a:xfrm>
            <a:off x="6458441" y="5069264"/>
            <a:ext cx="5821835" cy="130690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243B278-CAA8-CED7-C426-563A7A43F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5" t="49989" r="43960" b="38706"/>
          <a:stretch/>
        </p:blipFill>
        <p:spPr>
          <a:xfrm>
            <a:off x="6457697" y="3816542"/>
            <a:ext cx="4336552" cy="1085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58E65F3-4311-1F2B-0ACE-F6FD0B5A81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0" t="61111" r="38750" b="34445"/>
          <a:stretch/>
        </p:blipFill>
        <p:spPr>
          <a:xfrm>
            <a:off x="5181600" y="2684857"/>
            <a:ext cx="6324600" cy="527050"/>
          </a:xfrm>
          <a:prstGeom prst="rect">
            <a:avLst/>
          </a:prstGeom>
        </p:spPr>
      </p:pic>
      <p:pic>
        <p:nvPicPr>
          <p:cNvPr id="13" name="Imagem 1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E50BFB1-A033-FCBF-E2A9-E1FBD43DB3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31855" r="39040" b="17977"/>
          <a:stretch/>
        </p:blipFill>
        <p:spPr bwMode="auto">
          <a:xfrm>
            <a:off x="535174" y="2991799"/>
            <a:ext cx="5440320" cy="32938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AEC6BFEE-AD5E-EA66-6BE0-E96B3DEE10F2}"/>
              </a:ext>
            </a:extLst>
          </p:cNvPr>
          <p:cNvGrpSpPr/>
          <p:nvPr/>
        </p:nvGrpSpPr>
        <p:grpSpPr>
          <a:xfrm>
            <a:off x="83097" y="3276601"/>
            <a:ext cx="5577584" cy="2780137"/>
            <a:chOff x="83097" y="3276601"/>
            <a:chExt cx="5555703" cy="2780137"/>
          </a:xfrm>
        </p:grpSpPr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6000F844-B897-2E50-72AD-5C1EC07A83A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" y="3581400"/>
              <a:ext cx="0" cy="2475338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3E127108-6000-F14F-4E01-E0BEB46BC6F0}"/>
                </a:ext>
              </a:extLst>
            </p:cNvPr>
            <p:cNvSpPr txBox="1"/>
            <p:nvPr/>
          </p:nvSpPr>
          <p:spPr>
            <a:xfrm>
              <a:off x="228600" y="3276601"/>
              <a:ext cx="447158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400" dirty="0">
                  <a:solidFill>
                    <a:srgbClr val="FFC000"/>
                  </a:solidFill>
                  <a:latin typeface="+mn-lt"/>
                </a:rPr>
                <a:t>Kcf</a:t>
              </a:r>
            </a:p>
          </p:txBody>
        </p: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DFD9D172-1BB9-D8AB-7B38-48FBC49637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0596" y="5380244"/>
              <a:ext cx="1371608" cy="0"/>
            </a:xfrm>
            <a:prstGeom prst="line">
              <a:avLst/>
            </a:prstGeom>
            <a:solidFill>
              <a:schemeClr val="bg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C3C64FA-C48B-683C-9430-1A00AEF7B621}"/>
                </a:ext>
              </a:extLst>
            </p:cNvPr>
            <p:cNvSpPr txBox="1"/>
            <p:nvPr/>
          </p:nvSpPr>
          <p:spPr>
            <a:xfrm>
              <a:off x="194065" y="5093733"/>
              <a:ext cx="304798" cy="3077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400" dirty="0">
                  <a:solidFill>
                    <a:srgbClr val="FFC000"/>
                  </a:solidFill>
                  <a:latin typeface="+mn-lt"/>
                </a:rPr>
                <a:t>1</a:t>
              </a:r>
            </a:p>
          </p:txBody>
        </p: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8A3B96F9-94EE-A942-AF6A-96F36EF744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4648200"/>
              <a:ext cx="1066800" cy="0"/>
            </a:xfrm>
            <a:prstGeom prst="line">
              <a:avLst/>
            </a:prstGeom>
            <a:solidFill>
              <a:schemeClr val="bg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FA49E16F-1D17-E4C3-5523-B64B868B3324}"/>
                </a:ext>
              </a:extLst>
            </p:cNvPr>
            <p:cNvSpPr txBox="1"/>
            <p:nvPr/>
          </p:nvSpPr>
          <p:spPr>
            <a:xfrm>
              <a:off x="83097" y="4470247"/>
              <a:ext cx="526733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400" dirty="0">
                  <a:solidFill>
                    <a:srgbClr val="FFC000"/>
                  </a:solidFill>
                  <a:latin typeface="+mn-lt"/>
                </a:rPr>
                <a:t>1,4</a:t>
              </a: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11A22E51-F4A8-73B4-E695-CF6C9367C8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05200" y="3734594"/>
              <a:ext cx="2133600" cy="913606"/>
            </a:xfrm>
            <a:prstGeom prst="line">
              <a:avLst/>
            </a:prstGeom>
            <a:solidFill>
              <a:schemeClr val="bg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ADC8D03-5743-227D-2391-95183C4CD79C}"/>
                </a:ext>
              </a:extLst>
            </p:cNvPr>
            <p:cNvSpPr txBox="1"/>
            <p:nvPr/>
          </p:nvSpPr>
          <p:spPr>
            <a:xfrm>
              <a:off x="103668" y="3627084"/>
              <a:ext cx="526733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400" dirty="0">
                  <a:solidFill>
                    <a:srgbClr val="FFC000"/>
                  </a:solidFill>
                  <a:latin typeface="+mn-lt"/>
                </a:rPr>
                <a:t>2,2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BDFA519-DD79-AA5C-6090-2A2C93576067}"/>
              </a:ext>
            </a:extLst>
          </p:cNvPr>
          <p:cNvGrpSpPr/>
          <p:nvPr/>
        </p:nvGrpSpPr>
        <p:grpSpPr>
          <a:xfrm>
            <a:off x="828158" y="3256962"/>
            <a:ext cx="5551841" cy="2780138"/>
            <a:chOff x="990596" y="3256962"/>
            <a:chExt cx="5389403" cy="2780138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E4C0EEFB-F899-8A91-FCB2-B7CB6EFC618F}"/>
                </a:ext>
              </a:extLst>
            </p:cNvPr>
            <p:cNvSpPr txBox="1"/>
            <p:nvPr/>
          </p:nvSpPr>
          <p:spPr>
            <a:xfrm>
              <a:off x="6034471" y="5093733"/>
              <a:ext cx="304798" cy="30777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400" dirty="0">
                  <a:solidFill>
                    <a:srgbClr val="00B0F0"/>
                  </a:solidFill>
                  <a:latin typeface="+mn-lt"/>
                </a:rPr>
                <a:t>3</a:t>
              </a:r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1F0FC18C-1184-89A9-5B37-38F6E5753FA3}"/>
                </a:ext>
              </a:extLst>
            </p:cNvPr>
            <p:cNvGrpSpPr/>
            <p:nvPr/>
          </p:nvGrpSpPr>
          <p:grpSpPr>
            <a:xfrm>
              <a:off x="5710843" y="3256962"/>
              <a:ext cx="669156" cy="2780138"/>
              <a:chOff x="5710843" y="3256962"/>
              <a:chExt cx="669156" cy="2780138"/>
            </a:xfrm>
          </p:grpSpPr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4FBB63A1-3942-1D68-FB1F-FE4BFA76330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015644" y="3561762"/>
                <a:ext cx="0" cy="2475338"/>
              </a:xfrm>
              <a:prstGeom prst="line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00B0F0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5C9606B5-D03E-9BF6-3FC5-1559B0776583}"/>
                  </a:ext>
                </a:extLst>
              </p:cNvPr>
              <p:cNvSpPr txBox="1"/>
              <p:nvPr/>
            </p:nvSpPr>
            <p:spPr>
              <a:xfrm>
                <a:off x="5710843" y="3256962"/>
                <a:ext cx="533198" cy="30777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00B0F0"/>
                    </a:solidFill>
                    <a:latin typeface="+mn-lt"/>
                  </a:rPr>
                  <a:t>Kxc</a:t>
                </a:r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FA8892C5-054C-43FF-F7EF-3EE5A572E962}"/>
                  </a:ext>
                </a:extLst>
              </p:cNvPr>
              <p:cNvSpPr txBox="1"/>
              <p:nvPr/>
            </p:nvSpPr>
            <p:spPr>
              <a:xfrm>
                <a:off x="6055041" y="4484852"/>
                <a:ext cx="304798" cy="30777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00B0F0"/>
                    </a:solidFill>
                    <a:latin typeface="+mn-lt"/>
                  </a:rPr>
                  <a:t>4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1F5D6B4E-176B-8C61-91EE-9D9A590DF3A8}"/>
                  </a:ext>
                </a:extLst>
              </p:cNvPr>
              <p:cNvSpPr txBox="1"/>
              <p:nvPr/>
            </p:nvSpPr>
            <p:spPr>
              <a:xfrm>
                <a:off x="6055041" y="3853594"/>
                <a:ext cx="324958" cy="30777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pt-BR" sz="1400" dirty="0">
                    <a:solidFill>
                      <a:srgbClr val="00B0F0"/>
                    </a:solidFill>
                    <a:latin typeface="+mn-lt"/>
                  </a:rPr>
                  <a:t>5</a:t>
                </a:r>
              </a:p>
            </p:txBody>
          </p:sp>
        </p:grp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05287B3C-4381-5C66-4F32-920F3E8061E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90596" y="3967865"/>
              <a:ext cx="1412641" cy="1412379"/>
            </a:xfrm>
            <a:prstGeom prst="line">
              <a:avLst/>
            </a:prstGeom>
            <a:solidFill>
              <a:schemeClr val="bg1"/>
            </a:solidFill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485D2E96-2564-EE4B-0976-C17C803A185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383189" y="3967865"/>
              <a:ext cx="1046015" cy="680334"/>
            </a:xfrm>
            <a:prstGeom prst="line">
              <a:avLst/>
            </a:prstGeom>
            <a:solidFill>
              <a:schemeClr val="bg1"/>
            </a:solidFill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5EAD7F6D-693D-765C-B394-F722F9F74C8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08200" y="4618159"/>
              <a:ext cx="2302643" cy="20582"/>
            </a:xfrm>
            <a:prstGeom prst="line">
              <a:avLst/>
            </a:prstGeom>
            <a:solidFill>
              <a:schemeClr val="bg1"/>
            </a:solidFill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96785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16748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Alternativas de arranjo em sistemas ternários e binários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Temas Prioritários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31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E18F1D-95B2-45EB-DB8C-1490576AD4C9}"/>
              </a:ext>
            </a:extLst>
          </p:cNvPr>
          <p:cNvSpPr txBox="1">
            <a:spLocks/>
          </p:cNvSpPr>
          <p:nvPr/>
        </p:nvSpPr>
        <p:spPr bwMode="auto">
          <a:xfrm>
            <a:off x="179867" y="1676400"/>
            <a:ext cx="1183226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i="1" kern="0" dirty="0"/>
              <a:t>Screening</a:t>
            </a:r>
            <a:r>
              <a:rPr lang="pt-BR" b="0" kern="0" dirty="0"/>
              <a:t>: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Custo de equipamentos da casa de força: equação simplificada, definida de custos obtidos do Manual,  por regressão simbólica</a:t>
            </a:r>
            <a:endParaRPr lang="pt-BR" sz="2600" b="0" i="1" kern="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67F9B32-3386-5934-8F88-24619B7B8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48856" r="43750" b="44515"/>
          <a:stretch/>
        </p:blipFill>
        <p:spPr>
          <a:xfrm>
            <a:off x="6108747" y="2520175"/>
            <a:ext cx="4323874" cy="71654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F6DD3E-4BC7-6144-5B1E-91E914866CA2}"/>
              </a:ext>
            </a:extLst>
          </p:cNvPr>
          <p:cNvSpPr txBox="1">
            <a:spLocks/>
          </p:cNvSpPr>
          <p:nvPr/>
        </p:nvSpPr>
        <p:spPr bwMode="auto">
          <a:xfrm>
            <a:off x="5791200" y="3350572"/>
            <a:ext cx="4724400" cy="454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b="0" kern="0" dirty="0"/>
              <a:t>Coeficientes (GE + PSR):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b="0" kern="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b="0" kern="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b="0" kern="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pt-BR" sz="2000" b="0" kern="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2800" b="0" i="1" kern="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</a:pPr>
            <a:endParaRPr lang="pt-BR" b="0" i="1" kern="0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pt-BR" sz="1800" b="0" kern="0" dirty="0"/>
              <a:t> 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1677384-A990-BE52-BD69-31B585FADEEA}"/>
              </a:ext>
            </a:extLst>
          </p:cNvPr>
          <p:cNvGrpSpPr/>
          <p:nvPr/>
        </p:nvGrpSpPr>
        <p:grpSpPr>
          <a:xfrm>
            <a:off x="141809" y="2806995"/>
            <a:ext cx="6051070" cy="3293882"/>
            <a:chOff x="83096" y="3236724"/>
            <a:chExt cx="6051070" cy="3293882"/>
          </a:xfrm>
        </p:grpSpPr>
        <p:pic>
          <p:nvPicPr>
            <p:cNvPr id="13" name="Imagem 12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DE50BFB1-A033-FCBF-E2A9-E1FBD43DB3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11" t="31855" r="39040" b="17977"/>
            <a:stretch/>
          </p:blipFill>
          <p:spPr bwMode="auto">
            <a:xfrm>
              <a:off x="666321" y="3236724"/>
              <a:ext cx="5467845" cy="329388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B6C68FAB-E1F3-A1A1-32E8-DBEE33914E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400" y="3581400"/>
              <a:ext cx="0" cy="2475338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triangle" w="med" len="med"/>
              <a:tailEnd type="none"/>
            </a:ln>
            <a:effectLst/>
          </p:spPr>
        </p:cxn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08FD8F8-9B66-961C-A5FD-07A45B095441}"/>
                </a:ext>
              </a:extLst>
            </p:cNvPr>
            <p:cNvSpPr txBox="1"/>
            <p:nvPr/>
          </p:nvSpPr>
          <p:spPr>
            <a:xfrm>
              <a:off x="228599" y="3276600"/>
              <a:ext cx="761997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400" dirty="0">
                  <a:solidFill>
                    <a:srgbClr val="FFC000"/>
                  </a:solidFill>
                  <a:latin typeface="+mn-lt"/>
                </a:rPr>
                <a:t>Keq</a:t>
              </a:r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9ECBAF01-FD57-9C25-50C0-0D7532A60F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0596" y="5380244"/>
              <a:ext cx="1371608" cy="0"/>
            </a:xfrm>
            <a:prstGeom prst="line">
              <a:avLst/>
            </a:prstGeom>
            <a:solidFill>
              <a:schemeClr val="bg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92491DFF-59F6-9F21-A9E1-FD2F5F47DC09}"/>
                </a:ext>
              </a:extLst>
            </p:cNvPr>
            <p:cNvSpPr txBox="1"/>
            <p:nvPr/>
          </p:nvSpPr>
          <p:spPr>
            <a:xfrm>
              <a:off x="83096" y="5093733"/>
              <a:ext cx="450301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400" dirty="0">
                  <a:solidFill>
                    <a:srgbClr val="FFC000"/>
                  </a:solidFill>
                  <a:latin typeface="+mn-lt"/>
                </a:rPr>
                <a:t>1,4</a:t>
              </a:r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18A8F510-580D-6B40-FEC7-743923B620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38400" y="4648200"/>
              <a:ext cx="1066800" cy="0"/>
            </a:xfrm>
            <a:prstGeom prst="line">
              <a:avLst/>
            </a:prstGeom>
            <a:solidFill>
              <a:schemeClr val="bg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6195F04-ACB6-EB37-4322-C7FB58A7196C}"/>
                </a:ext>
              </a:extLst>
            </p:cNvPr>
            <p:cNvSpPr txBox="1"/>
            <p:nvPr/>
          </p:nvSpPr>
          <p:spPr>
            <a:xfrm>
              <a:off x="83097" y="4470247"/>
              <a:ext cx="526733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400" dirty="0">
                  <a:solidFill>
                    <a:srgbClr val="FFC000"/>
                  </a:solidFill>
                  <a:latin typeface="+mn-lt"/>
                </a:rPr>
                <a:t>1,6</a:t>
              </a:r>
            </a:p>
          </p:txBody>
        </p: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CA6573E4-EE51-DB9D-3541-BB4DCBAD56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05200" y="3734594"/>
              <a:ext cx="2133600" cy="913606"/>
            </a:xfrm>
            <a:prstGeom prst="line">
              <a:avLst/>
            </a:prstGeom>
            <a:solidFill>
              <a:schemeClr val="bg1"/>
            </a:solidFill>
            <a:ln w="571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DC448866-9128-57F1-8341-87766B38C435}"/>
                </a:ext>
              </a:extLst>
            </p:cNvPr>
            <p:cNvSpPr txBox="1"/>
            <p:nvPr/>
          </p:nvSpPr>
          <p:spPr>
            <a:xfrm>
              <a:off x="103668" y="3627084"/>
              <a:ext cx="526733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400" dirty="0">
                  <a:solidFill>
                    <a:srgbClr val="FFC000"/>
                  </a:solidFill>
                  <a:latin typeface="+mn-lt"/>
                </a:rPr>
                <a:t>2,0</a:t>
              </a:r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AA786955-2401-9736-4DDC-A901B1AA7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35" t="61085" r="43575" b="21396"/>
          <a:stretch/>
        </p:blipFill>
        <p:spPr>
          <a:xfrm>
            <a:off x="6249370" y="3919021"/>
            <a:ext cx="3793851" cy="17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1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Definir periodicidade das reuniões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Temas da 2ª reunião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Dimensionamento da potência de bombeamento (prioritário)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Alternativas de arranjo em sistemas binários (prioritário)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Apresentação de dúvidas sobre critérios de dimensionamento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Avaliação da participação da GE em 3ª reunião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Temas da 3ª reunião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Alternativas de arranjo em sistemas ternários (prioritário)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Outros temas em função dos resultados da 2ª reunião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Próximos passos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810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Introdução ao Módulo de Engenharia do HERA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Soluções para Usinas Reversíveis no HERA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Temas para Consultoria da COBA</a:t>
            </a:r>
          </a:p>
        </p:txBody>
      </p:sp>
    </p:spTree>
    <p:extLst>
      <p:ext uri="{BB962C8B-B14F-4D97-AF65-F5344CB8AC3E}">
        <p14:creationId xmlns:p14="http://schemas.microsoft.com/office/powerpoint/2010/main" val="2323630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D9EECD-2C00-6478-3B24-22DD1A778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48" t="37538" r="31243" b="56089"/>
          <a:stretch/>
        </p:blipFill>
        <p:spPr>
          <a:xfrm>
            <a:off x="9067800" y="2504923"/>
            <a:ext cx="1905001" cy="7332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Planilhas do Manual de Inventário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Dados básicos principais: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Vazão (m³/s) e queda (m) informadas pelo usuário, sendo</a:t>
            </a:r>
          </a:p>
          <a:p>
            <a:pPr marL="1863725" lvl="4" indent="-34290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2000" dirty="0"/>
              <a:t>queda a montante, aquela propiciada pelo barramento</a:t>
            </a:r>
          </a:p>
          <a:p>
            <a:pPr marL="1863725" lvl="4" indent="-342900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sz="2000" dirty="0"/>
              <a:t>queda a jusante, aquela resultante de derivação por túnel ou canal</a:t>
            </a:r>
          </a:p>
          <a:p>
            <a:pPr marL="1863725" lvl="4" indent="-342900"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pt-BR" sz="2000" dirty="0"/>
          </a:p>
          <a:p>
            <a:pPr marL="1520825" lvl="4" indent="0"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Informações obtidas do terreno pelo HERA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Arquivos organizados por estrutura ou por alternativas de circuito de adução: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i="1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hera_spillway</a:t>
            </a:r>
            <a:r>
              <a:rPr lang="pt-BR" sz="2000" i="1" dirty="0"/>
              <a:t>.xls </a:t>
            </a:r>
            <a:r>
              <a:rPr lang="pt-BR" sz="2000" dirty="0"/>
              <a:t>dimensiona diversos tipos de vertedouro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i="1" dirty="0"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hera_tunnel_fv</a:t>
            </a:r>
            <a:r>
              <a:rPr lang="pt-BR" sz="2000" i="1" dirty="0"/>
              <a:t>.xls </a:t>
            </a:r>
            <a:r>
              <a:rPr lang="pt-BR" sz="2000" dirty="0"/>
              <a:t>dimensiona um circuito em túnel com turbinas do tipo Francis vertical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Arquivos específicos para cálculo de quantidades e orçamentação (OPE)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do Módulo de Engenharia do HERA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</a:t>
            </a:fld>
            <a:endParaRPr lang="pt-BR" noProof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0B94226-8CCF-7DD3-5914-F13A47D54D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55" t="31010" r="47825" b="61571"/>
          <a:stretch/>
        </p:blipFill>
        <p:spPr>
          <a:xfrm>
            <a:off x="2956435" y="3300711"/>
            <a:ext cx="6187565" cy="66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59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do Módulo de Engenharia do HERA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Planilhas do Manual de Inventário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Agilidade</a:t>
            </a:r>
            <a:endParaRPr lang="pt-BR" sz="280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HERA preenche variáveis de entrada (</a:t>
            </a:r>
            <a:r>
              <a:rPr lang="pt-BR" sz="2000" i="1" dirty="0"/>
              <a:t>~IN</a:t>
            </a:r>
            <a:r>
              <a:rPr lang="pt-BR" sz="2000" dirty="0"/>
              <a:t>) e lê variáveis de saída (</a:t>
            </a:r>
            <a:r>
              <a:rPr lang="pt-BR" sz="2000" i="1" dirty="0"/>
              <a:t>~OUT</a:t>
            </a:r>
            <a:r>
              <a:rPr lang="pt-BR" sz="2000" dirty="0"/>
              <a:t>) em aba específica de cada um dos arquivos (</a:t>
            </a:r>
            <a:r>
              <a:rPr lang="pt-BR" sz="2000" i="1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iosp1</a:t>
            </a:r>
            <a:r>
              <a:rPr lang="pt-BR" sz="2000" dirty="0"/>
              <a:t>, no caso dos vertedouros)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No processamento das soluções, as formulações do Excel são traduzidas para linguagem de programação (</a:t>
            </a:r>
            <a:r>
              <a:rPr lang="pt-BR" sz="2000" dirty="0" err="1"/>
              <a:t>Pycel</a:t>
            </a:r>
            <a:r>
              <a:rPr lang="pt-BR" sz="2000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Transparência e flexibilidade</a:t>
            </a:r>
            <a:endParaRPr lang="pt-BR" sz="3200" dirty="0"/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Em cada arquivo, as formulações utilizadas para os dimensionamentos ou cálculos de quantidade podem ser alteradas pelo usuário para o caso que estiver em estudo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Alterações definitivas podem ser incorporadas em versões posteriores do HERA</a:t>
            </a:r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683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do Módulo de Engenharia do HERA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i="1" dirty="0"/>
              <a:t>Workflow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Sequência básica:</a:t>
            </a:r>
          </a:p>
          <a:p>
            <a:pPr marL="411162" lvl="1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000" i="1" dirty="0"/>
              <a:t>dimensionamento &gt; quantificação &gt; orçamentação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As</a:t>
            </a:r>
            <a:r>
              <a:rPr lang="pt-BR" sz="2400" i="1" dirty="0"/>
              <a:t> </a:t>
            </a:r>
            <a:r>
              <a:rPr lang="pt-BR" sz="2400" dirty="0"/>
              <a:t>planilhas são visitadas mais de uma vez para permitir: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Atualização das variáveis de entrada (por exemplo, </a:t>
            </a:r>
            <a:r>
              <a:rPr lang="pt-BR" sz="2000" i="1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traçado do circuito</a:t>
            </a:r>
            <a:r>
              <a:rPr lang="pt-BR" sz="2000" dirty="0"/>
              <a:t>)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Cálculos iterativos (por exemplo, </a:t>
            </a:r>
            <a:r>
              <a:rPr lang="pt-BR" sz="2000" i="1" dirty="0"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bacia de dissipação</a:t>
            </a:r>
            <a:r>
              <a:rPr lang="pt-BR" sz="2000" dirty="0"/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Além das informações fornecidas pela </a:t>
            </a:r>
            <a:r>
              <a:rPr lang="pt-BR" i="1" dirty="0"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planilha de quantidades</a:t>
            </a:r>
            <a:r>
              <a:rPr lang="pt-BR" sz="2400" dirty="0"/>
              <a:t>, são acrescentados os volumes calculados por integração numérica pelo HERA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O fluxo de procedimentos se repete para diversas alternativas de arranjo, gerando </a:t>
            </a:r>
            <a:r>
              <a:rPr lang="pt-BR" i="1" dirty="0"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orçamentos</a:t>
            </a:r>
            <a:r>
              <a:rPr lang="pt-BR" sz="2400" dirty="0"/>
              <a:t> para cada um deles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1599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 do Módulo de Engenharia do HERA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i="1" dirty="0"/>
              <a:t>Workflow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Os </a:t>
            </a:r>
            <a:r>
              <a:rPr lang="pt-BR" i="1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arranjos de engenharia </a:t>
            </a:r>
            <a:r>
              <a:rPr lang="pt-BR" sz="2400" dirty="0"/>
              <a:t>são subdivididos conceitualmente no HERA em: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i="1" dirty="0" err="1"/>
              <a:t>Templates</a:t>
            </a:r>
            <a:r>
              <a:rPr lang="pt-BR" sz="2000" dirty="0"/>
              <a:t>: conjunto de estruturas </a:t>
            </a:r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000" dirty="0"/>
              <a:t>		</a:t>
            </a:r>
            <a:r>
              <a:rPr lang="pt-BR" sz="2000" i="1" dirty="0"/>
              <a:t>Exemplo</a:t>
            </a:r>
            <a:r>
              <a:rPr lang="pt-BR" sz="2000" dirty="0"/>
              <a:t>: desvio por túnel, barragem de concreto, vertedouro controlado com bacia de 		dissipação, circuito de geração com condutos forçados e turbinas Francis verticais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i="1" dirty="0"/>
              <a:t>Layouts</a:t>
            </a:r>
            <a:r>
              <a:rPr lang="pt-BR" sz="2000" dirty="0"/>
              <a:t>: posicionamento padronizado das estruturas hidráulicas ao longo do eixo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dirty="0"/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AB17BF-0A9D-5BA4-F066-04CE409A75BF}"/>
              </a:ext>
            </a:extLst>
          </p:cNvPr>
          <p:cNvGrpSpPr/>
          <p:nvPr/>
        </p:nvGrpSpPr>
        <p:grpSpPr>
          <a:xfrm>
            <a:off x="2167673" y="3876548"/>
            <a:ext cx="8026557" cy="2163392"/>
            <a:chOff x="2167673" y="3876548"/>
            <a:chExt cx="8026557" cy="216339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529404E-C578-B623-872E-BA45D29F7F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115" t="44714" r="32385" b="12187"/>
            <a:stretch/>
          </p:blipFill>
          <p:spPr>
            <a:xfrm>
              <a:off x="8194326" y="3876867"/>
              <a:ext cx="1999904" cy="2153742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4876391-935E-49CF-BE93-5EA769385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304" t="46152" r="33850" b="10750"/>
            <a:stretch/>
          </p:blipFill>
          <p:spPr>
            <a:xfrm>
              <a:off x="6236983" y="3886198"/>
              <a:ext cx="1764017" cy="2153742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6D39EA9-47E4-5D4F-5887-A337A2CE3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7654" t="45718" r="32846" b="13169"/>
            <a:stretch/>
          </p:blipFill>
          <p:spPr>
            <a:xfrm>
              <a:off x="4228791" y="3876548"/>
              <a:ext cx="1819778" cy="2163392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889ABC84-C79C-36AC-38AA-03C584B1A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769" t="47383" r="32384" b="11982"/>
            <a:stretch/>
          </p:blipFill>
          <p:spPr>
            <a:xfrm>
              <a:off x="2167673" y="3886198"/>
              <a:ext cx="1870927" cy="21537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3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dirty="0"/>
              <a:t>Planilhas do Manual de Inventário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Dados básicos principais: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Potência (MW) e tempo de geração (h) informados pelo usuário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Arranjo de engenharia escolhido para desenvolvimento inicial: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i="1" dirty="0"/>
              <a:t>Descrição geral</a:t>
            </a:r>
            <a:r>
              <a:rPr lang="pt-BR" sz="2000" dirty="0"/>
              <a:t>: barragens de terra, vertedouro livre, circuito em túnel com turbinas Francis reversíveis em casas de força subterrâneas e túnel de fuga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/>
              <a:t>Adaptações na planilhas: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Criação de arquivo </a:t>
            </a:r>
            <a:r>
              <a:rPr lang="pt-BR" sz="2000" i="1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hera_tunnel_fr.xls </a:t>
            </a:r>
            <a:r>
              <a:rPr lang="pt-BR" sz="2000" dirty="0"/>
              <a:t>para dimensionar o circuito de geração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Soluções para incluir as estruturas do segundo reservatório, bem como aquelas situadas em reservatórios localizados fora das redes de drenagem 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HERA passa a preencher variáveis globais (</a:t>
            </a:r>
            <a:r>
              <a:rPr lang="pt-BR" sz="2000" i="1" dirty="0"/>
              <a:t>~IN</a:t>
            </a:r>
            <a:r>
              <a:rPr lang="pt-BR" sz="2000" dirty="0"/>
              <a:t>) e locais (</a:t>
            </a:r>
            <a:r>
              <a:rPr lang="pt-BR" sz="2000" i="1" dirty="0"/>
              <a:t>~LOWER e ~UPPER</a:t>
            </a:r>
            <a:r>
              <a:rPr lang="pt-BR" sz="2000" dirty="0"/>
              <a:t>), também a informar se o reservatório está ou não em rede drenagem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pt-BR" sz="2000" dirty="0"/>
          </a:p>
          <a:p>
            <a:pPr marL="777875" lvl="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sz="2000" dirty="0"/>
          </a:p>
          <a:p>
            <a:pPr marL="411162" lvl="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pt-BR" i="1" dirty="0"/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1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Módulo de Engenharia para Usinas Reversíveis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9</a:t>
            </a:fld>
            <a:endParaRPr lang="pt-BR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E4D8DC-6A9B-D4B2-DE7C-0031B4163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18231" r="68137" b="74051"/>
          <a:stretch/>
        </p:blipFill>
        <p:spPr>
          <a:xfrm>
            <a:off x="8458200" y="1676400"/>
            <a:ext cx="305876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02932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3011</TotalTime>
  <Words>1980</Words>
  <Application>Microsoft Office PowerPoint</Application>
  <PresentationFormat>Widescreen</PresentationFormat>
  <Paragraphs>405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Myriad Pro Black</vt:lpstr>
      <vt:lpstr>Cambria Math</vt:lpstr>
      <vt:lpstr>Tahoma</vt:lpstr>
      <vt:lpstr>Arial</vt:lpstr>
      <vt:lpstr>Wingdings</vt:lpstr>
      <vt:lpstr>Myriad Pro</vt:lpstr>
      <vt:lpstr>Minion</vt:lpstr>
      <vt:lpstr>PSR_Template_PPT_3.1_por</vt:lpstr>
      <vt:lpstr>1_PSR_Template_PPT_3.1_por</vt:lpstr>
      <vt:lpstr>Apresentação do PowerPoint</vt:lpstr>
      <vt:lpstr>P&amp;D - Usinas Hidrelétricas Reversíveis</vt:lpstr>
      <vt:lpstr>Diretrizes Gerais</vt:lpstr>
      <vt:lpstr>Sumário</vt:lpstr>
      <vt:lpstr>Conceitos do Módulo de Engenharia do HERA</vt:lpstr>
      <vt:lpstr>Conceitos do Módulo de Engenharia do HERA</vt:lpstr>
      <vt:lpstr>Conceitos do Módulo de Engenharia do HERA</vt:lpstr>
      <vt:lpstr>Conceitos do Módulo de Engenharia do HERA</vt:lpstr>
      <vt:lpstr>Módulo de Engenharia para Usinas Reversíveis</vt:lpstr>
      <vt:lpstr>Módulo de Engenharia para Usinas Reversíveis</vt:lpstr>
      <vt:lpstr>Sumário</vt:lpstr>
      <vt:lpstr>Arranjos Topológicos de Usinas Reversíveis no HERA</vt:lpstr>
      <vt:lpstr>Fluxograma do Módulo de Usinas Reversíveis no HERA</vt:lpstr>
      <vt:lpstr>Aplicação de Filtros</vt:lpstr>
      <vt:lpstr>Busca Intensiva (“Screening”) – locais alternativos</vt:lpstr>
      <vt:lpstr>Busca Intensiva (“Screening”) – melhores projetos</vt:lpstr>
      <vt:lpstr>Busca Intensiva (“Screening”) – orçamento preliminar</vt:lpstr>
      <vt:lpstr>Filtros para restrições espaciais de reservatórios</vt:lpstr>
      <vt:lpstr>Projetos de engenharia (em desenvolvimento)</vt:lpstr>
      <vt:lpstr>Projetos de engenharia (em desenvolvimento)</vt:lpstr>
      <vt:lpstr>Linhas para restrições de traçados do circuito de adução</vt:lpstr>
      <vt:lpstr>Workflow do Módulo de Engenharia</vt:lpstr>
      <vt:lpstr>Sumário</vt:lpstr>
      <vt:lpstr>Lacunas do Módulo de Engenharia para UHR</vt:lpstr>
      <vt:lpstr>Lacunas do Módulo de Engenharia para UHR</vt:lpstr>
      <vt:lpstr>Temas Prioritários</vt:lpstr>
      <vt:lpstr>Temas Prioritários</vt:lpstr>
      <vt:lpstr>Temas Prioritários</vt:lpstr>
      <vt:lpstr>Temas Prioritários</vt:lpstr>
      <vt:lpstr>Temas Prioritários</vt:lpstr>
      <vt:lpstr>Temas Prioritários</vt:lpstr>
      <vt:lpstr>Próximos passos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Rodolpho Albuquerque</cp:lastModifiedBy>
  <cp:revision>169</cp:revision>
  <dcterms:created xsi:type="dcterms:W3CDTF">2021-02-05T13:54:58Z</dcterms:created>
  <dcterms:modified xsi:type="dcterms:W3CDTF">2022-06-21T19:36:33Z</dcterms:modified>
</cp:coreProperties>
</file>